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7"/>
  </p:notesMasterIdLst>
  <p:handoutMasterIdLst>
    <p:handoutMasterId r:id="rId48"/>
  </p:handoutMasterIdLst>
  <p:sldIdLst>
    <p:sldId id="1777" r:id="rId2"/>
    <p:sldId id="1852" r:id="rId3"/>
    <p:sldId id="1935" r:id="rId4"/>
    <p:sldId id="1812" r:id="rId5"/>
    <p:sldId id="1845" r:id="rId6"/>
    <p:sldId id="1908" r:id="rId7"/>
    <p:sldId id="1909" r:id="rId8"/>
    <p:sldId id="1898" r:id="rId9"/>
    <p:sldId id="1890" r:id="rId10"/>
    <p:sldId id="1899" r:id="rId11"/>
    <p:sldId id="1900" r:id="rId12"/>
    <p:sldId id="1901" r:id="rId13"/>
    <p:sldId id="1910" r:id="rId14"/>
    <p:sldId id="1911" r:id="rId15"/>
    <p:sldId id="1902" r:id="rId16"/>
    <p:sldId id="1903" r:id="rId17"/>
    <p:sldId id="1912" r:id="rId18"/>
    <p:sldId id="1914" r:id="rId19"/>
    <p:sldId id="1913" r:id="rId20"/>
    <p:sldId id="1915" r:id="rId21"/>
    <p:sldId id="1917" r:id="rId22"/>
    <p:sldId id="1916" r:id="rId23"/>
    <p:sldId id="1906" r:id="rId24"/>
    <p:sldId id="1918" r:id="rId25"/>
    <p:sldId id="1919" r:id="rId26"/>
    <p:sldId id="1886" r:id="rId27"/>
    <p:sldId id="1936" r:id="rId28"/>
    <p:sldId id="1920" r:id="rId29"/>
    <p:sldId id="1921" r:id="rId30"/>
    <p:sldId id="1922" r:id="rId31"/>
    <p:sldId id="1923" r:id="rId32"/>
    <p:sldId id="1924" r:id="rId33"/>
    <p:sldId id="1925" r:id="rId34"/>
    <p:sldId id="1926" r:id="rId35"/>
    <p:sldId id="1927" r:id="rId36"/>
    <p:sldId id="1937" r:id="rId37"/>
    <p:sldId id="1928" r:id="rId38"/>
    <p:sldId id="1929" r:id="rId39"/>
    <p:sldId id="1930" r:id="rId40"/>
    <p:sldId id="1931" r:id="rId41"/>
    <p:sldId id="1932" r:id="rId42"/>
    <p:sldId id="1933" r:id="rId43"/>
    <p:sldId id="1934" r:id="rId44"/>
    <p:sldId id="1907" r:id="rId45"/>
    <p:sldId id="1938" r:id="rId4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85" autoAdjust="0"/>
    <p:restoredTop sz="88343" autoAdjust="0"/>
  </p:normalViewPr>
  <p:slideViewPr>
    <p:cSldViewPr>
      <p:cViewPr varScale="1">
        <p:scale>
          <a:sx n="109" d="100"/>
          <a:sy n="109" d="100"/>
        </p:scale>
        <p:origin x="1440"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8D0B29-4241-4399-A6C3-41F5433E7A67}">
      <dgm:prSet/>
      <dgm:spPr/>
      <dgm:t>
        <a:bodyPr/>
        <a:lstStyle/>
        <a:p>
          <a:pPr>
            <a:lnSpc>
              <a:spcPct val="100000"/>
            </a:lnSpc>
            <a:defRPr cap="all"/>
          </a:pPr>
          <a:r>
            <a:rPr lang="en-US"/>
            <a:t>Homework 5 is due Tonight by 11:50pm</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defRPr cap="all"/>
          </a:pPr>
          <a:r>
            <a:rPr lang="en-US"/>
            <a:t>HW6 (NN-LM) has been released</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06F1E2A7-5913-174F-A23E-9CF7A80E1B6F}">
      <dgm:prSet/>
      <dgm:spPr/>
      <dgm:t>
        <a:bodyPr/>
        <a:lstStyle/>
        <a:p>
          <a:pPr>
            <a:lnSpc>
              <a:spcPct val="100000"/>
            </a:lnSpc>
            <a:defRPr cap="all"/>
          </a:pPr>
          <a:r>
            <a:rPr lang="en-US"/>
            <a:t>Quizzes don’t have late days</a:t>
          </a:r>
        </a:p>
      </dgm:t>
    </dgm:pt>
    <dgm:pt modelId="{5A86D9DE-0511-4748-8C51-44CA49011D77}" type="parTrans" cxnId="{58BD7A4B-2890-284B-82D0-3BF4F21C2614}">
      <dgm:prSet/>
      <dgm:spPr/>
      <dgm:t>
        <a:bodyPr/>
        <a:lstStyle/>
        <a:p>
          <a:endParaRPr lang="en-US"/>
        </a:p>
      </dgm:t>
    </dgm:pt>
    <dgm:pt modelId="{9559F6D5-ED7C-0A4E-946D-95102809220B}" type="sibTrans" cxnId="{58BD7A4B-2890-284B-82D0-3BF4F21C2614}">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lle"/>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2D85B150-BFDC-6C41-B27E-4FD8812C0F1B}" type="pres">
      <dgm:prSet presAssocID="{FF49A62F-09B9-4824-860D-A57C33BFD23C}" presName="sibTrans" presStyleCnt="0"/>
      <dgm:spPr/>
    </dgm:pt>
    <dgm:pt modelId="{2AF7DC3F-232B-4190-AB23-97BE275EA5BC}" type="pres">
      <dgm:prSet presAssocID="{B300A597-B889-4E59-ABDD-437047D2ACAF}" presName="compNode" presStyleCnt="0"/>
      <dgm:spPr/>
    </dgm:pt>
    <dgm:pt modelId="{9055677D-201A-4CF1-8C5B-4718A68DECB7}" type="pres">
      <dgm:prSet presAssocID="{B300A597-B889-4E59-ABDD-437047D2ACAF}" presName="iconBgRect" presStyleLbl="bgShp" presStyleIdx="1" presStyleCnt="3"/>
      <dgm:spPr/>
    </dgm:pt>
    <dgm:pt modelId="{5A9BA841-81BF-48A8-B7EB-F84F8A9EF40C}" type="pres">
      <dgm:prSet presAssocID="{B300A597-B889-4E59-ABDD-437047D2ACA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twork"/>
        </a:ext>
      </dgm:extLst>
    </dgm:pt>
    <dgm:pt modelId="{04548B93-849B-41A3-A3E0-1575B4B0A34E}" type="pres">
      <dgm:prSet presAssocID="{B300A597-B889-4E59-ABDD-437047D2ACAF}" presName="spaceRect" presStyleCnt="0"/>
      <dgm:spPr/>
    </dgm:pt>
    <dgm:pt modelId="{5A5325B3-741C-4C77-AF5E-CE034C86B1FE}" type="pres">
      <dgm:prSet presAssocID="{B300A597-B889-4E59-ABDD-437047D2ACAF}" presName="textRect" presStyleLbl="revTx" presStyleIdx="1" presStyleCnt="3">
        <dgm:presLayoutVars>
          <dgm:chMax val="1"/>
          <dgm:chPref val="1"/>
        </dgm:presLayoutVars>
      </dgm:prSet>
      <dgm:spPr/>
    </dgm:pt>
    <dgm:pt modelId="{9082E297-8E9B-5C4F-8A38-9FE7AEDD7387}" type="pres">
      <dgm:prSet presAssocID="{74B5C8E1-4E2C-459E-85B2-55D1610E0771}" presName="sibTrans" presStyleCnt="0"/>
      <dgm:spPr/>
    </dgm:pt>
    <dgm:pt modelId="{2C229D71-92C1-A94C-87A1-05CCC99A730C}" type="pres">
      <dgm:prSet presAssocID="{06F1E2A7-5913-174F-A23E-9CF7A80E1B6F}" presName="compNode" presStyleCnt="0"/>
      <dgm:spPr/>
    </dgm:pt>
    <dgm:pt modelId="{7820B01B-B316-C74C-958C-7CEBE719D9C4}" type="pres">
      <dgm:prSet presAssocID="{06F1E2A7-5913-174F-A23E-9CF7A80E1B6F}" presName="iconBgRect" presStyleLbl="bgShp" presStyleIdx="2" presStyleCnt="3"/>
      <dgm:spPr/>
    </dgm:pt>
    <dgm:pt modelId="{C6E9DA73-4FDE-784B-96B5-DE535F624B68}" type="pres">
      <dgm:prSet presAssocID="{06F1E2A7-5913-174F-A23E-9CF7A80E1B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d Face with Solid Fill"/>
        </a:ext>
      </dgm:extLst>
    </dgm:pt>
    <dgm:pt modelId="{12519CF4-3747-2A4A-BA2E-5E43A1822688}" type="pres">
      <dgm:prSet presAssocID="{06F1E2A7-5913-174F-A23E-9CF7A80E1B6F}" presName="spaceRect" presStyleCnt="0"/>
      <dgm:spPr/>
    </dgm:pt>
    <dgm:pt modelId="{4B6CFE06-2523-FA40-9F6C-52D0D3EF87BD}" type="pres">
      <dgm:prSet presAssocID="{06F1E2A7-5913-174F-A23E-9CF7A80E1B6F}" presName="textRect" presStyleLbl="revTx" presStyleIdx="2" presStyleCnt="3">
        <dgm:presLayoutVars>
          <dgm:chMax val="1"/>
          <dgm:chPref val="1"/>
        </dgm:presLayoutVars>
      </dgm:prSet>
      <dgm:spPr/>
    </dgm:pt>
  </dgm:ptLst>
  <dgm:cxnLst>
    <dgm:cxn modelId="{58BD7A4B-2890-284B-82D0-3BF4F21C2614}" srcId="{2583C50B-6054-455F-90D6-FB2A8A57E038}" destId="{06F1E2A7-5913-174F-A23E-9CF7A80E1B6F}" srcOrd="2" destOrd="0" parTransId="{5A86D9DE-0511-4748-8C51-44CA49011D77}" sibTransId="{9559F6D5-ED7C-0A4E-946D-95102809220B}"/>
    <dgm:cxn modelId="{A920EB66-4E1A-4D44-8375-5349B68CCF48}" srcId="{2583C50B-6054-455F-90D6-FB2A8A57E038}" destId="{B300A597-B889-4E59-ABDD-437047D2ACAF}" srcOrd="1" destOrd="0" parTransId="{7C89342F-F0B4-4731-9E06-7410BAA11441}" sibTransId="{74B5C8E1-4E2C-459E-85B2-55D1610E0771}"/>
    <dgm:cxn modelId="{7656157F-A0D4-D54F-BA06-3E05BF4EF779}" type="presOf" srcId="{A48D0B29-4241-4399-A6C3-41F5433E7A67}" destId="{2CB5AC62-5A17-4481-94E4-356D126F59F0}" srcOrd="0" destOrd="0" presId="urn:microsoft.com/office/officeart/2018/5/layout/IconCircleLabelList"/>
    <dgm:cxn modelId="{2AB9E180-62BD-C14D-8716-ED17BE1F6A5A}" type="presOf" srcId="{2583C50B-6054-455F-90D6-FB2A8A57E038}" destId="{FA6F86CD-E4C6-45E4-86A1-A834C01437A2}" srcOrd="0" destOrd="0" presId="urn:microsoft.com/office/officeart/2018/5/layout/IconCircleLabelList"/>
    <dgm:cxn modelId="{DDE73581-975E-7242-83D8-A364E493F42D}" type="presOf" srcId="{B300A597-B889-4E59-ABDD-437047D2ACAF}" destId="{5A5325B3-741C-4C77-AF5E-CE034C86B1FE}" srcOrd="0" destOrd="0" presId="urn:microsoft.com/office/officeart/2018/5/layout/IconCircleLabelList"/>
    <dgm:cxn modelId="{7A162594-C97E-3142-9414-52BFC169F9C8}" type="presOf" srcId="{06F1E2A7-5913-174F-A23E-9CF7A80E1B6F}" destId="{4B6CFE06-2523-FA40-9F6C-52D0D3EF87BD}"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91D7F5CF-F429-FF41-96DD-F9CCAD54DFED}" type="presParOf" srcId="{FA6F86CD-E4C6-45E4-86A1-A834C01437A2}" destId="{0C95F5D4-3CC5-4D8D-BD27-16C8D312ED26}" srcOrd="0" destOrd="0" presId="urn:microsoft.com/office/officeart/2018/5/layout/IconCircleLabelList"/>
    <dgm:cxn modelId="{FA94763D-C411-F64F-A3B9-7084C58F5F78}" type="presParOf" srcId="{0C95F5D4-3CC5-4D8D-BD27-16C8D312ED26}" destId="{BB7B20E3-0E3B-4E4B-9ECE-B8F32F334FBB}" srcOrd="0" destOrd="0" presId="urn:microsoft.com/office/officeart/2018/5/layout/IconCircleLabelList"/>
    <dgm:cxn modelId="{579198FF-61D0-544F-8D26-EA609E085319}" type="presParOf" srcId="{0C95F5D4-3CC5-4D8D-BD27-16C8D312ED26}" destId="{C08A7AEB-4C4D-480E-899D-C8D973B4E87F}" srcOrd="1" destOrd="0" presId="urn:microsoft.com/office/officeart/2018/5/layout/IconCircleLabelList"/>
    <dgm:cxn modelId="{03C2327B-C841-2646-BE09-E427129404B5}" type="presParOf" srcId="{0C95F5D4-3CC5-4D8D-BD27-16C8D312ED26}" destId="{10983C55-7228-40AC-87AC-7847B9E628AA}" srcOrd="2" destOrd="0" presId="urn:microsoft.com/office/officeart/2018/5/layout/IconCircleLabelList"/>
    <dgm:cxn modelId="{2BEDD4D0-D9DF-4146-94F7-4CB65C97386B}" type="presParOf" srcId="{0C95F5D4-3CC5-4D8D-BD27-16C8D312ED26}" destId="{2CB5AC62-5A17-4481-94E4-356D126F59F0}" srcOrd="3" destOrd="0" presId="urn:microsoft.com/office/officeart/2018/5/layout/IconCircleLabelList"/>
    <dgm:cxn modelId="{13F82402-B140-F147-A962-C1E4D1126158}" type="presParOf" srcId="{FA6F86CD-E4C6-45E4-86A1-A834C01437A2}" destId="{2D85B150-BFDC-6C41-B27E-4FD8812C0F1B}" srcOrd="1" destOrd="0" presId="urn:microsoft.com/office/officeart/2018/5/layout/IconCircleLabelList"/>
    <dgm:cxn modelId="{F104EDA3-7A23-3148-807B-AFBC1C703B7B}" type="presParOf" srcId="{FA6F86CD-E4C6-45E4-86A1-A834C01437A2}" destId="{2AF7DC3F-232B-4190-AB23-97BE275EA5BC}" srcOrd="2" destOrd="0" presId="urn:microsoft.com/office/officeart/2018/5/layout/IconCircleLabelList"/>
    <dgm:cxn modelId="{85F8A30C-7CF0-9946-8966-1E1B959533A6}" type="presParOf" srcId="{2AF7DC3F-232B-4190-AB23-97BE275EA5BC}" destId="{9055677D-201A-4CF1-8C5B-4718A68DECB7}" srcOrd="0" destOrd="0" presId="urn:microsoft.com/office/officeart/2018/5/layout/IconCircleLabelList"/>
    <dgm:cxn modelId="{879F7477-CFC5-D743-812D-EAAD933F8A84}" type="presParOf" srcId="{2AF7DC3F-232B-4190-AB23-97BE275EA5BC}" destId="{5A9BA841-81BF-48A8-B7EB-F84F8A9EF40C}" srcOrd="1" destOrd="0" presId="urn:microsoft.com/office/officeart/2018/5/layout/IconCircleLabelList"/>
    <dgm:cxn modelId="{F76AA29C-7CAB-AA48-9202-EC70FC4103A8}" type="presParOf" srcId="{2AF7DC3F-232B-4190-AB23-97BE275EA5BC}" destId="{04548B93-849B-41A3-A3E0-1575B4B0A34E}" srcOrd="2" destOrd="0" presId="urn:microsoft.com/office/officeart/2018/5/layout/IconCircleLabelList"/>
    <dgm:cxn modelId="{BB0923C9-6F76-D446-9ADD-DE91F19E8B7A}" type="presParOf" srcId="{2AF7DC3F-232B-4190-AB23-97BE275EA5BC}" destId="{5A5325B3-741C-4C77-AF5E-CE034C86B1FE}" srcOrd="3" destOrd="0" presId="urn:microsoft.com/office/officeart/2018/5/layout/IconCircleLabelList"/>
    <dgm:cxn modelId="{9F5402EF-769B-B946-87F9-B20AFE503BCD}" type="presParOf" srcId="{FA6F86CD-E4C6-45E4-86A1-A834C01437A2}" destId="{9082E297-8E9B-5C4F-8A38-9FE7AEDD7387}" srcOrd="3" destOrd="0" presId="urn:microsoft.com/office/officeart/2018/5/layout/IconCircleLabelList"/>
    <dgm:cxn modelId="{1991FA7E-7C3D-7D4A-ABBC-8AB2C6FD8228}" type="presParOf" srcId="{FA6F86CD-E4C6-45E4-86A1-A834C01437A2}" destId="{2C229D71-92C1-A94C-87A1-05CCC99A730C}" srcOrd="4" destOrd="0" presId="urn:microsoft.com/office/officeart/2018/5/layout/IconCircleLabelList"/>
    <dgm:cxn modelId="{CD14BCED-6821-D04D-9477-7DAE4677CB64}" type="presParOf" srcId="{2C229D71-92C1-A94C-87A1-05CCC99A730C}" destId="{7820B01B-B316-C74C-958C-7CEBE719D9C4}" srcOrd="0" destOrd="0" presId="urn:microsoft.com/office/officeart/2018/5/layout/IconCircleLabelList"/>
    <dgm:cxn modelId="{F006DCA0-99F8-8F40-9F2A-DF7339C16F48}" type="presParOf" srcId="{2C229D71-92C1-A94C-87A1-05CCC99A730C}" destId="{C6E9DA73-4FDE-784B-96B5-DE535F624B68}" srcOrd="1" destOrd="0" presId="urn:microsoft.com/office/officeart/2018/5/layout/IconCircleLabelList"/>
    <dgm:cxn modelId="{3D27BC02-E7C6-0942-B185-4B99926D2250}" type="presParOf" srcId="{2C229D71-92C1-A94C-87A1-05CCC99A730C}" destId="{12519CF4-3747-2A4A-BA2E-5E43A1822688}" srcOrd="2" destOrd="0" presId="urn:microsoft.com/office/officeart/2018/5/layout/IconCircleLabelList"/>
    <dgm:cxn modelId="{E76E1450-E828-F94C-872D-EF09D1B65836}" type="presParOf" srcId="{2C229D71-92C1-A94C-87A1-05CCC99A730C}" destId="{4B6CFE06-2523-FA40-9F6C-52D0D3EF87B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Homework 5 is due Tonight by 11:50pm</a:t>
          </a:r>
        </a:p>
      </dsp:txBody>
      <dsp:txXfrm>
        <a:off x="3150" y="2433040"/>
        <a:ext cx="2250000" cy="720000"/>
      </dsp:txXfrm>
    </dsp:sp>
    <dsp:sp modelId="{9055677D-201A-4CF1-8C5B-4718A68DECB7}">
      <dsp:nvSpPr>
        <dsp:cNvPr id="0" name=""/>
        <dsp:cNvSpPr/>
      </dsp:nvSpPr>
      <dsp:spPr>
        <a:xfrm>
          <a:off x="3085650" y="63304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BA841-81BF-48A8-B7EB-F84F8A9EF40C}">
      <dsp:nvSpPr>
        <dsp:cNvPr id="0" name=""/>
        <dsp:cNvSpPr/>
      </dsp:nvSpPr>
      <dsp:spPr>
        <a:xfrm>
          <a:off x="3378150" y="925540"/>
          <a:ext cx="787500" cy="7875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325B3-741C-4C77-AF5E-CE034C86B1FE}">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HW6 (NN-LM) has been released</a:t>
          </a:r>
        </a:p>
      </dsp:txBody>
      <dsp:txXfrm>
        <a:off x="2646900" y="2433040"/>
        <a:ext cx="2250000" cy="720000"/>
      </dsp:txXfrm>
    </dsp:sp>
    <dsp:sp modelId="{7820B01B-B316-C74C-958C-7CEBE719D9C4}">
      <dsp:nvSpPr>
        <dsp:cNvPr id="0" name=""/>
        <dsp:cNvSpPr/>
      </dsp:nvSpPr>
      <dsp:spPr>
        <a:xfrm>
          <a:off x="5729400" y="63304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E9DA73-4FDE-784B-96B5-DE535F624B68}">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6CFE06-2523-FA40-9F6C-52D0D3EF87BD}">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Quizzes don’t have late days</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2/24/20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2/24/20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63825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31077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9090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704935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Embeddings from Language Models </a:t>
            </a: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917807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 are speaking, we don’t know how long their sentences will be.  We are capable of processing continuous input streams of indefinite length.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957123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hidden layer includes a recurrent connection as part of its input. That is, the activation value of the hidden layer depends on the current input as well as the activation value of the hidden layer from the previous time step.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illustrates the structure of a simple RNN. As with ordinary feedforward networks, an input vector representing the current input element,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is multiplied by a weight matrix and then passed through an activation function to compute an activation value for a layer of hidden units. This hidden layer is, in turn, used to calculate a corresponding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In a departure from our earlier window-based approach, sequences are processed by presenting one element at a time to the network. The key difference from a feedforward network lies in the recurrent link shown in the figure with the dashed line. This link augments the input to the computation at the hidden layer with the activation value of the hidden layer </a:t>
            </a:r>
            <a:r>
              <a:rPr lang="en-US" sz="1200" i="1" kern="1200" dirty="0">
                <a:solidFill>
                  <a:schemeClr val="tx1"/>
                </a:solidFill>
                <a:effectLst/>
                <a:latin typeface="+mn-lt"/>
                <a:ea typeface="+mn-ea"/>
                <a:cs typeface="+mn-cs"/>
              </a:rPr>
              <a:t>from the preceding point in time</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493316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Forward inference (mapping a sequence of inputs to a sequence of outputs) in an RNN is nearly identical to what we’ve already seen with feedforward networks. To compute an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an input </a:t>
            </a:r>
            <a:r>
              <a:rPr lang="en-US" sz="1200" i="1" kern="1200" dirty="0" err="1">
                <a:solidFill>
                  <a:schemeClr val="tx1"/>
                </a:solidFill>
                <a:effectLst/>
                <a:latin typeface="+mn-lt"/>
                <a:ea typeface="+mn-ea"/>
                <a:cs typeface="+mn-cs"/>
              </a:rPr>
              <a:t>xt</a:t>
            </a:r>
            <a:r>
              <a:rPr lang="en-US" sz="1200" kern="1200" dirty="0">
                <a:solidFill>
                  <a:schemeClr val="tx1"/>
                </a:solidFill>
                <a:effectLst/>
                <a:latin typeface="+mn-lt"/>
                <a:ea typeface="+mn-ea"/>
                <a:cs typeface="+mn-cs"/>
              </a:rPr>
              <a:t>, we need the activation value for the hidden layer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To calculate this, we multiply the input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and the hidden layer from the previous time step </a:t>
            </a:r>
            <a:r>
              <a:rPr lang="en-US" sz="1200" i="1" kern="1200" dirty="0">
                <a:solidFill>
                  <a:schemeClr val="tx1"/>
                </a:solidFill>
                <a:effectLst/>
                <a:latin typeface="+mn-lt"/>
                <a:ea typeface="+mn-ea"/>
                <a:cs typeface="+mn-cs"/>
              </a:rPr>
              <a:t>ht</a:t>
            </a:r>
            <a:r>
              <a:rPr lang="en-US" sz="1200" kern="1200" dirty="0">
                <a:solidFill>
                  <a:schemeClr val="tx1"/>
                </a:solidFill>
                <a:effectLst/>
                <a:latin typeface="+mn-lt"/>
                <a:ea typeface="+mn-ea"/>
                <a:cs typeface="+mn-cs"/>
              </a:rPr>
              <a:t>−1 with the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We add these values together and pass them through a suitable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arrive at the activation value for the current hidden layer,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Once we have the values for the hidden layer, we proceed with the usual computation to generate the output vector.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620421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process of mapping a sequence of inputs to a sequence of outputs is called forward inference.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Forward inference in a simple recurrent network. The matrices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across time, while new values for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are calculated with each time step.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815398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simple recurrent neural network shown unrolled in time. Network layers are copied for each time step, while the weights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in common across all time steps.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fact that the computation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requires the value of the hidden layer from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mandates an incremental inference algorithm that proceeds from the start of the sequence to the end. The sequential nature of simple recurrent networks can also be seen by </a:t>
            </a:r>
            <a:r>
              <a:rPr lang="en-US" sz="1200" i="1" kern="1200" dirty="0">
                <a:solidFill>
                  <a:schemeClr val="tx1"/>
                </a:solidFill>
                <a:effectLst/>
                <a:latin typeface="+mn-lt"/>
                <a:ea typeface="+mn-ea"/>
                <a:cs typeface="+mn-cs"/>
              </a:rPr>
              <a:t>unrolling </a:t>
            </a:r>
            <a:r>
              <a:rPr lang="en-US" sz="1200" kern="1200" dirty="0">
                <a:solidFill>
                  <a:schemeClr val="tx1"/>
                </a:solidFill>
                <a:effectLst/>
                <a:latin typeface="+mn-lt"/>
                <a:ea typeface="+mn-ea"/>
                <a:cs typeface="+mn-cs"/>
              </a:rPr>
              <a:t>the network in time as is shown here.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430492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backpropagation of errors in a simple RNN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vectors represent the targets for each element of the sequence from the training data. The red arrows illustrate the flow of </a:t>
            </a:r>
            <a:r>
              <a:rPr lang="en-US" sz="1200" kern="1200" dirty="0" err="1">
                <a:solidFill>
                  <a:schemeClr val="tx1"/>
                </a:solidFill>
                <a:effectLst/>
                <a:latin typeface="+mn-lt"/>
                <a:ea typeface="+mn-ea"/>
                <a:cs typeface="+mn-cs"/>
              </a:rPr>
              <a:t>backpropagated</a:t>
            </a:r>
            <a:r>
              <a:rPr lang="en-US" sz="1200" kern="1200" dirty="0">
                <a:solidFill>
                  <a:schemeClr val="tx1"/>
                </a:solidFill>
                <a:effectLst/>
                <a:latin typeface="+mn-lt"/>
                <a:ea typeface="+mn-ea"/>
                <a:cs typeface="+mn-cs"/>
              </a:rPr>
              <a:t> errors required to calculate the gradients for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at time 2. The two incoming arrows converging on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signal that these errors need to be summed.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Taken together, all of these considerations lead to a two-pass algorithm for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the weights in RNNs. In the first pass, we perform forward inference, computing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and accumulating the loss at each step in time, saving the value of the hidden layer at each step for use at the next time step. In the second phase, we process the sequence in reverse, computing the required error terms gradients as we go, </a:t>
            </a:r>
            <a:r>
              <a:rPr lang="en-US" sz="1200" kern="1200" dirty="0" err="1">
                <a:solidFill>
                  <a:schemeClr val="tx1"/>
                </a:solidFill>
                <a:effectLst/>
                <a:latin typeface="+mn-lt"/>
                <a:ea typeface="+mn-ea"/>
                <a:cs typeface="+mn-cs"/>
              </a:rPr>
              <a:t>comput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and saving the error term for use in the hidden layer for each step backward in time. This general approach is commonly referred to as </a:t>
            </a:r>
            <a:r>
              <a:rPr lang="en-US" sz="1200" b="0" kern="1200" dirty="0">
                <a:solidFill>
                  <a:schemeClr val="tx1"/>
                </a:solidFill>
                <a:effectLst/>
                <a:latin typeface="+mn-lt"/>
                <a:ea typeface="+mn-ea"/>
                <a:cs typeface="+mn-cs"/>
              </a:rPr>
              <a:t>Backpropagation Through Time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31766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164997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VANISHING AND EXPLODING GRADIENTS </a:t>
            </a:r>
            <a:endParaRPr lang="en-US" dirty="0"/>
          </a:p>
          <a:p>
            <a:r>
              <a:rPr lang="en-US" sz="1200" kern="1200" dirty="0">
                <a:solidFill>
                  <a:schemeClr val="tx1"/>
                </a:solidFill>
                <a:effectLst/>
                <a:latin typeface="+mn-lt"/>
                <a:ea typeface="+mn-ea"/>
                <a:cs typeface="+mn-cs"/>
              </a:rPr>
              <a:t>In deep networks, it is common for the error gradients to either vanish (become exceedingly close </a:t>
            </a:r>
            <a:endParaRPr lang="en-US" dirty="0"/>
          </a:p>
          <a:p>
            <a:r>
              <a:rPr lang="en-US" sz="1200" kern="1200" dirty="0">
                <a:solidFill>
                  <a:schemeClr val="tx1"/>
                </a:solidFill>
                <a:effectLst/>
                <a:latin typeface="+mn-lt"/>
                <a:ea typeface="+mn-ea"/>
                <a:cs typeface="+mn-cs"/>
              </a:rPr>
              <a:t>to 0) or explode (become exceedingly high) as they propagate back through the computation </a:t>
            </a:r>
            <a:endParaRPr lang="en-US" dirty="0"/>
          </a:p>
          <a:p>
            <a:r>
              <a:rPr lang="en-US" sz="1200" kern="1200" dirty="0">
                <a:solidFill>
                  <a:schemeClr val="tx1"/>
                </a:solidFill>
                <a:effectLst/>
                <a:latin typeface="+mn-lt"/>
                <a:ea typeface="+mn-ea"/>
                <a:cs typeface="+mn-cs"/>
              </a:rPr>
              <a:t>graph. e problem becomes more severe in deeper networks, and especially so in recursive and </a:t>
            </a:r>
            <a:endParaRPr lang="en-US" dirty="0"/>
          </a:p>
          <a:p>
            <a:r>
              <a:rPr lang="en-US" sz="1200" kern="1200" dirty="0">
                <a:solidFill>
                  <a:schemeClr val="tx1"/>
                </a:solidFill>
                <a:effectLst/>
                <a:latin typeface="+mn-lt"/>
                <a:ea typeface="+mn-ea"/>
                <a:cs typeface="+mn-cs"/>
              </a:rPr>
              <a:t>recurrent networks [</a:t>
            </a:r>
            <a:r>
              <a:rPr lang="en-US" sz="1200" kern="1200" dirty="0" err="1">
                <a:solidFill>
                  <a:schemeClr val="tx1"/>
                </a:solidFill>
                <a:effectLst/>
                <a:latin typeface="+mn-lt"/>
                <a:ea typeface="+mn-ea"/>
                <a:cs typeface="+mn-cs"/>
              </a:rPr>
              <a:t>Pascanu</a:t>
            </a:r>
            <a:r>
              <a:rPr lang="en-US" sz="1200" kern="1200" dirty="0">
                <a:solidFill>
                  <a:schemeClr val="tx1"/>
                </a:solidFill>
                <a:effectLst/>
                <a:latin typeface="+mn-lt"/>
                <a:ea typeface="+mn-ea"/>
                <a:cs typeface="+mn-cs"/>
              </a:rPr>
              <a:t> et al., 2012]. Dealing with the vanishing gradients problem is still </a:t>
            </a:r>
            <a:endParaRPr lang="en-US" dirty="0"/>
          </a:p>
          <a:p>
            <a:r>
              <a:rPr lang="en-US" sz="1200" kern="1200" dirty="0">
                <a:solidFill>
                  <a:schemeClr val="tx1"/>
                </a:solidFill>
                <a:effectLst/>
                <a:latin typeface="+mn-lt"/>
                <a:ea typeface="+mn-ea"/>
                <a:cs typeface="+mn-cs"/>
              </a:rPr>
              <a:t>an open research question. Solutions include making the networks shallower, step-wise training </a:t>
            </a:r>
            <a:endParaRPr lang="en-US" dirty="0"/>
          </a:p>
          <a:p>
            <a:r>
              <a:rPr lang="en-US" sz="1200" kern="1200" dirty="0">
                <a:solidFill>
                  <a:schemeClr val="tx1"/>
                </a:solidFill>
                <a:effectLst/>
                <a:latin typeface="+mn-lt"/>
                <a:ea typeface="+mn-ea"/>
                <a:cs typeface="+mn-cs"/>
              </a:rPr>
              <a:t>(first train the first layers based on some auxiliary output signal, then fix them and train the upper </a:t>
            </a:r>
            <a:endParaRPr lang="en-US" dirty="0"/>
          </a:p>
          <a:p>
            <a:r>
              <a:rPr lang="en-US" sz="1200" kern="1200" dirty="0">
                <a:solidFill>
                  <a:schemeClr val="tx1"/>
                </a:solidFill>
                <a:effectLst/>
                <a:latin typeface="+mn-lt"/>
                <a:ea typeface="+mn-ea"/>
                <a:cs typeface="+mn-cs"/>
              </a:rPr>
              <a:t>layers of the complete network based on the real task signal), performing batch-normalization </a:t>
            </a:r>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Ioffe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Szegedy</a:t>
            </a:r>
            <a:r>
              <a:rPr lang="en-US" sz="1200" kern="1200" dirty="0">
                <a:solidFill>
                  <a:schemeClr val="tx1"/>
                </a:solidFill>
                <a:effectLst/>
                <a:latin typeface="+mn-lt"/>
                <a:ea typeface="+mn-ea"/>
                <a:cs typeface="+mn-cs"/>
              </a:rPr>
              <a:t>, 2015] (for every minibatch, normalizing the inputs to each of the network </a:t>
            </a:r>
            <a:endParaRPr lang="en-US" dirty="0"/>
          </a:p>
          <a:p>
            <a:r>
              <a:rPr lang="en-US" sz="1200" kern="1200" dirty="0">
                <a:solidFill>
                  <a:schemeClr val="tx1"/>
                </a:solidFill>
                <a:effectLst/>
                <a:latin typeface="+mn-lt"/>
                <a:ea typeface="+mn-ea"/>
                <a:cs typeface="+mn-cs"/>
              </a:rPr>
              <a:t>layers to have zero mean and unit variance) or using specialized architectures that are designed to </a:t>
            </a:r>
            <a:endParaRPr lang="en-US" dirty="0"/>
          </a:p>
          <a:p>
            <a:r>
              <a:rPr lang="en-US" sz="1200" kern="1200" dirty="0">
                <a:solidFill>
                  <a:schemeClr val="tx1"/>
                </a:solidFill>
                <a:effectLst/>
                <a:latin typeface="+mn-lt"/>
                <a:ea typeface="+mn-ea"/>
                <a:cs typeface="+mn-cs"/>
              </a:rPr>
              <a:t>assist in gradient flow (e.g., the LSTM and GRU architectures for recurrent networks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111788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speech tagging with a simple RNN</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037072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Sequence classification using a simple RNN combined with a feedforward net- work. The final hidden state from the RNN is used as the input to a feedforward network that performs the classification.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in this approach there are no intermediate outputs for the words in the sequence preceding the last element. Therefore, there are no loss terms </a:t>
            </a:r>
            <a:r>
              <a:rPr lang="en-US" sz="1200" kern="1200" dirty="0" err="1">
                <a:solidFill>
                  <a:schemeClr val="tx1"/>
                </a:solidFill>
                <a:effectLst/>
                <a:latin typeface="+mn-lt"/>
                <a:ea typeface="+mn-ea"/>
                <a:cs typeface="+mn-cs"/>
              </a:rPr>
              <a:t>associ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ated</a:t>
            </a:r>
            <a:r>
              <a:rPr lang="en-US" sz="1200" kern="1200" dirty="0">
                <a:solidFill>
                  <a:schemeClr val="tx1"/>
                </a:solidFill>
                <a:effectLst/>
                <a:latin typeface="+mn-lt"/>
                <a:ea typeface="+mn-ea"/>
                <a:cs typeface="+mn-cs"/>
              </a:rPr>
              <a:t> with those elements. Instead, the loss function used to train the weights in the network is based entirely on the final text classification task. Specifically, the out- put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from the feedforward classifier together with a cross- entropy loss drives the training. The error signal from the classification is </a:t>
            </a:r>
            <a:r>
              <a:rPr lang="en-US" sz="1200" kern="1200" dirty="0" err="1">
                <a:solidFill>
                  <a:schemeClr val="tx1"/>
                </a:solidFill>
                <a:effectLst/>
                <a:latin typeface="+mn-lt"/>
                <a:ea typeface="+mn-ea"/>
                <a:cs typeface="+mn-cs"/>
              </a:rPr>
              <a:t>backprop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agated</a:t>
            </a:r>
            <a:r>
              <a:rPr lang="en-US" sz="1200" kern="1200" dirty="0">
                <a:solidFill>
                  <a:schemeClr val="tx1"/>
                </a:solidFill>
                <a:effectLst/>
                <a:latin typeface="+mn-lt"/>
                <a:ea typeface="+mn-ea"/>
                <a:cs typeface="+mn-cs"/>
              </a:rPr>
              <a:t> all the way through the weights in the feedforward classifier through, to its input, and then through to the three sets of weights in the RNN. This combination of a simple recurrent network with a feedforward classifier is our first example of a </a:t>
            </a:r>
            <a:r>
              <a:rPr lang="en-US" sz="1200" i="1" kern="1200" dirty="0">
                <a:solidFill>
                  <a:schemeClr val="tx1"/>
                </a:solidFill>
                <a:effectLst/>
                <a:latin typeface="+mn-lt"/>
                <a:ea typeface="+mn-ea"/>
                <a:cs typeface="+mn-cs"/>
              </a:rPr>
              <a:t>deep neural network</a:t>
            </a:r>
            <a:r>
              <a:rPr lang="en-US" sz="1200" kern="1200" dirty="0">
                <a:solidFill>
                  <a:schemeClr val="tx1"/>
                </a:solidFill>
                <a:effectLst/>
                <a:latin typeface="+mn-lt"/>
                <a:ea typeface="+mn-ea"/>
                <a:cs typeface="+mn-cs"/>
              </a:rPr>
              <a:t>. And the training regimen that uses the loss from a downstream application to adjust the weights all the way through the network is referred to as </a:t>
            </a:r>
            <a:r>
              <a:rPr lang="en-US" sz="1200" b="0" kern="1200" dirty="0">
                <a:solidFill>
                  <a:schemeClr val="tx1"/>
                </a:solidFill>
                <a:effectLst/>
                <a:latin typeface="+mn-lt"/>
                <a:ea typeface="+mn-ea"/>
                <a:cs typeface="+mn-cs"/>
              </a:rPr>
              <a:t>end-to-end training</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132953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781198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962470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69732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140500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545326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82363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674421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899043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b="0" kern="1200" dirty="0">
                <a:solidFill>
                  <a:schemeClr val="tx1"/>
                </a:solidFill>
                <a:effectLst/>
                <a:latin typeface="+mn-lt"/>
                <a:ea typeface="+mn-ea"/>
                <a:cs typeface="+mn-cs"/>
              </a:rPr>
              <a:t>one-hot vector </a:t>
            </a:r>
            <a:r>
              <a:rPr lang="en-US" sz="1200" kern="1200" dirty="0">
                <a:solidFill>
                  <a:schemeClr val="tx1"/>
                </a:solidFill>
                <a:effectLst/>
                <a:latin typeface="+mn-lt"/>
                <a:ea typeface="+mn-ea"/>
                <a:cs typeface="+mn-cs"/>
              </a:rPr>
              <a:t>is a vector that has one element equal to 1—in the dimension corresponding to that word’s index in the vocabulary— while all the other elements are set to zero. </a:t>
            </a:r>
            <a:endParaRPr lang="en-US" dirty="0"/>
          </a:p>
          <a:p>
            <a:r>
              <a:rPr lang="en-US" sz="1200" kern="1200" dirty="0">
                <a:solidFill>
                  <a:schemeClr val="tx1"/>
                </a:solidFill>
                <a:effectLst/>
                <a:latin typeface="+mn-lt"/>
                <a:ea typeface="+mn-ea"/>
                <a:cs typeface="+mn-cs"/>
              </a:rPr>
              <a:t>Thus in a one-hot representation for the word “toothpaste”, supposing it happens to have index 5 in the vocabulary,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5 is one and and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 0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5, as shown here: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we don’t want to learn separate weight matrices for mapping each of the 3 previous words to the projection layer, we want one single embedding dictionary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that’s shared among these three. That’s because over time, many different words will appear as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or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and we’d like to just represent each word with one vector, whichever context position it appears in. The embedding weight matrix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thus has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093528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2/24/20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2/24/20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2/24/20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2/24/20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2/24/20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hyperlink" Target="https://allennlp.org/elmo" TargetMode="External"/><Relationship Id="rId7"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hyperlink" Target="https://allennlp.org/elmo" TargetMode="External"/><Relationship Id="rId7" Type="http://schemas.openxmlformats.org/officeDocument/2006/relationships/image" Target="../media/image15.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 </a:t>
            </a:r>
            <a:br>
              <a:rPr lang="en-US" dirty="0"/>
            </a:br>
            <a:r>
              <a:rPr lang="en-US" dirty="0"/>
              <a:t>part 2</a:t>
            </a:r>
          </a:p>
        </p:txBody>
      </p:sp>
      <p:sp>
        <p:nvSpPr>
          <p:cNvPr id="5" name="Subtitle 4"/>
          <p:cNvSpPr>
            <a:spLocks noGrp="1"/>
          </p:cNvSpPr>
          <p:nvPr>
            <p:ph type="subTitle" idx="1"/>
          </p:nvPr>
        </p:nvSpPr>
        <p:spPr/>
        <p:txBody>
          <a:bodyPr/>
          <a:lstStyle/>
          <a:p>
            <a:r>
              <a:rPr lang="en-US" dirty="0" err="1"/>
              <a:t>Jurafsky</a:t>
            </a:r>
            <a:r>
              <a:rPr lang="en-US" dirty="0"/>
              <a:t> and Martin Chapters 7 and 9 </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80505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pPr marL="0" indent="0">
              <a:buNone/>
            </a:pPr>
            <a:r>
              <a:rPr lang="en-US" sz="2400" dirty="0"/>
              <a:t>We are basically just stitching together short sequences of observed words.</a:t>
            </a:r>
          </a:p>
        </p:txBody>
      </p:sp>
    </p:spTree>
    <p:extLst>
      <p:ext uri="{BB962C8B-B14F-4D97-AF65-F5344CB8AC3E}">
        <p14:creationId xmlns:p14="http://schemas.microsoft.com/office/powerpoint/2010/main" val="1385537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214516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59" y="1845734"/>
            <a:ext cx="7543801" cy="2443978"/>
          </a:xfrm>
        </p:spPr>
        <p:txBody>
          <a:bodyPr>
            <a:normAutofit/>
          </a:bodyPr>
          <a:lstStyle/>
          <a:p>
            <a:r>
              <a:rPr lang="en-US" dirty="0"/>
              <a:t>Use word </a:t>
            </a:r>
            <a:r>
              <a:rPr lang="en-US" dirty="0" err="1"/>
              <a:t>embeddings</a:t>
            </a:r>
            <a:r>
              <a:rPr lang="en-US" dirty="0"/>
              <a:t>!</a:t>
            </a:r>
          </a:p>
          <a:p>
            <a:endParaRPr lang="en-US" dirty="0"/>
          </a:p>
          <a:p>
            <a:endParaRPr lang="en-US" dirty="0"/>
          </a:p>
          <a:p>
            <a:endParaRPr lang="en-US" dirty="0"/>
          </a:p>
          <a:p>
            <a:r>
              <a:rPr lang="en-US" dirty="0"/>
              <a:t>How can we use </a:t>
            </a:r>
            <a:r>
              <a:rPr lang="en-US" dirty="0" err="1"/>
              <a:t>embeddings</a:t>
            </a:r>
            <a:r>
              <a:rPr lang="en-US" dirty="0"/>
              <a:t> to estimate language model probabilities?</a:t>
            </a:r>
          </a:p>
          <a:p>
            <a:endParaRPr lang="en-US" dirty="0"/>
          </a:p>
          <a:p>
            <a:endParaRPr lang="en-US" dirty="0"/>
          </a:p>
        </p:txBody>
      </p:sp>
      <p:sp>
        <p:nvSpPr>
          <p:cNvPr id="20" name="Rounded Rectangle 19"/>
          <p:cNvSpPr/>
          <p:nvPr/>
        </p:nvSpPr>
        <p:spPr>
          <a:xfrm>
            <a:off x="3991858" y="4422422"/>
            <a:ext cx="8382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906258" y="4422422"/>
            <a:ext cx="533400" cy="4572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15858" y="4408549"/>
            <a:ext cx="414670" cy="4572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Similarity of words / contexts</a:t>
            </a:r>
          </a:p>
        </p:txBody>
      </p:sp>
      <p:grpSp>
        <p:nvGrpSpPr>
          <p:cNvPr id="18" name="Group 17"/>
          <p:cNvGrpSpPr/>
          <p:nvPr/>
        </p:nvGrpSpPr>
        <p:grpSpPr>
          <a:xfrm>
            <a:off x="2971800" y="2133600"/>
            <a:ext cx="3581032" cy="1475228"/>
            <a:chOff x="1345550" y="2555966"/>
            <a:chExt cx="3581032" cy="1475228"/>
          </a:xfrm>
        </p:grpSpPr>
        <p:grpSp>
          <p:nvGrpSpPr>
            <p:cNvPr id="8" name="Group 7"/>
            <p:cNvGrpSpPr/>
            <p:nvPr/>
          </p:nvGrpSpPr>
          <p:grpSpPr>
            <a:xfrm>
              <a:off x="1981200" y="2555966"/>
              <a:ext cx="1820627" cy="463731"/>
              <a:chOff x="1981200" y="2555966"/>
              <a:chExt cx="1820627" cy="463731"/>
            </a:xfrm>
          </p:grpSpPr>
          <p:sp>
            <p:nvSpPr>
              <p:cNvPr id="6" name="Rounded Rectangle 5"/>
              <p:cNvSpPr/>
              <p:nvPr/>
            </p:nvSpPr>
            <p:spPr>
              <a:xfrm>
                <a:off x="2514600" y="2562497"/>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000103" y="25559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81200" y="2590800"/>
                <a:ext cx="1820627" cy="369332"/>
              </a:xfrm>
              <a:prstGeom prst="rect">
                <a:avLst/>
              </a:prstGeom>
              <a:noFill/>
            </p:spPr>
            <p:txBody>
              <a:bodyPr wrap="none" rtlCol="0">
                <a:spAutoFit/>
              </a:bodyPr>
              <a:lstStyle/>
              <a:p>
                <a:r>
                  <a:rPr lang="en-US" dirty="0"/>
                  <a:t>sim ( cat ,  dog   ) </a:t>
                </a:r>
              </a:p>
            </p:txBody>
          </p:sp>
        </p:grpSp>
        <p:cxnSp>
          <p:nvCxnSpPr>
            <p:cNvPr id="10" name="Straight Arrow Connector 9"/>
            <p:cNvCxnSpPr>
              <a:endCxn id="6" idx="2"/>
            </p:cNvCxnSpPr>
            <p:nvPr/>
          </p:nvCxnSpPr>
          <p:spPr>
            <a:xfrm flipV="1">
              <a:off x="2514600" y="3019697"/>
              <a:ext cx="228600" cy="63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2"/>
            </p:cNvCxnSpPr>
            <p:nvPr/>
          </p:nvCxnSpPr>
          <p:spPr>
            <a:xfrm flipH="1" flipV="1">
              <a:off x="3266803" y="3013166"/>
              <a:ext cx="266700" cy="64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47624" y="3657600"/>
              <a:ext cx="1578958" cy="369332"/>
            </a:xfrm>
            <a:prstGeom prst="rect">
              <a:avLst/>
            </a:prstGeom>
            <a:noFill/>
          </p:spPr>
          <p:txBody>
            <a:bodyPr wrap="none" rtlCol="0">
              <a:spAutoFit/>
            </a:bodyPr>
            <a:lstStyle/>
            <a:p>
              <a:r>
                <a:rPr lang="en-US" dirty="0"/>
                <a:t>Vector for </a:t>
              </a:r>
              <a:r>
                <a:rPr lang="en-US" i="1" dirty="0"/>
                <a:t>dog</a:t>
              </a:r>
            </a:p>
          </p:txBody>
        </p:sp>
        <p:sp>
          <p:nvSpPr>
            <p:cNvPr id="17" name="Rectangle 16"/>
            <p:cNvSpPr/>
            <p:nvPr/>
          </p:nvSpPr>
          <p:spPr>
            <a:xfrm>
              <a:off x="1345550" y="3661862"/>
              <a:ext cx="1507720" cy="369332"/>
            </a:xfrm>
            <a:prstGeom prst="rect">
              <a:avLst/>
            </a:prstGeom>
          </p:spPr>
          <p:txBody>
            <a:bodyPr wrap="none">
              <a:spAutoFit/>
            </a:bodyPr>
            <a:lstStyle/>
            <a:p>
              <a:r>
                <a:rPr lang="en-US" dirty="0"/>
                <a:t>Vector for </a:t>
              </a:r>
              <a:r>
                <a:rPr lang="en-US" i="1" dirty="0"/>
                <a:t>cat</a:t>
              </a:r>
            </a:p>
          </p:txBody>
        </p:sp>
      </p:grpSp>
      <p:grpSp>
        <p:nvGrpSpPr>
          <p:cNvPr id="44" name="Group 43"/>
          <p:cNvGrpSpPr/>
          <p:nvPr/>
        </p:nvGrpSpPr>
        <p:grpSpPr>
          <a:xfrm>
            <a:off x="3081346" y="4419182"/>
            <a:ext cx="5663269" cy="2406516"/>
            <a:chOff x="3081346" y="4419182"/>
            <a:chExt cx="5663269" cy="2406516"/>
          </a:xfrm>
        </p:grpSpPr>
        <p:sp>
          <p:nvSpPr>
            <p:cNvPr id="25" name="TextBox 24"/>
            <p:cNvSpPr txBox="1"/>
            <p:nvPr/>
          </p:nvSpPr>
          <p:spPr>
            <a:xfrm>
              <a:off x="3081346" y="4419182"/>
              <a:ext cx="3090013" cy="677108"/>
            </a:xfrm>
            <a:prstGeom prst="rect">
              <a:avLst/>
            </a:prstGeom>
            <a:noFill/>
          </p:spPr>
          <p:txBody>
            <a:bodyPr wrap="none" rtlCol="0">
              <a:spAutoFit/>
            </a:bodyPr>
            <a:lstStyle/>
            <a:p>
              <a:r>
                <a:rPr lang="en-US" sz="2000" dirty="0"/>
                <a:t>p( cat  |  please   feed   the )</a:t>
              </a:r>
            </a:p>
            <a:p>
              <a:endParaRPr lang="en-US" dirty="0"/>
            </a:p>
          </p:txBody>
        </p:sp>
        <p:cxnSp>
          <p:nvCxnSpPr>
            <p:cNvPr id="28" name="Straight Arrow Connector 27"/>
            <p:cNvCxnSpPr/>
            <p:nvPr/>
          </p:nvCxnSpPr>
          <p:spPr>
            <a:xfrm flipV="1">
              <a:off x="4780348" y="4936770"/>
              <a:ext cx="225409" cy="496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82698" y="5427770"/>
              <a:ext cx="5361917" cy="646331"/>
            </a:xfrm>
            <a:prstGeom prst="rect">
              <a:avLst/>
            </a:prstGeom>
          </p:spPr>
          <p:txBody>
            <a:bodyPr wrap="none">
              <a:spAutoFit/>
            </a:bodyPr>
            <a:lstStyle/>
            <a:p>
              <a:r>
                <a:rPr lang="en-US" dirty="0"/>
                <a:t>Concatenate these 3 vectors together, use that as input</a:t>
              </a:r>
              <a:br>
                <a:rPr lang="en-US" dirty="0"/>
              </a:br>
              <a:r>
                <a:rPr lang="en-US" dirty="0"/>
                <a:t>vector to a feed forward neural network</a:t>
              </a:r>
              <a:endParaRPr lang="en-US" i="1" dirty="0"/>
            </a:p>
          </p:txBody>
        </p:sp>
        <p:cxnSp>
          <p:nvCxnSpPr>
            <p:cNvPr id="33" name="Straight Arrow Connector 32"/>
            <p:cNvCxnSpPr/>
            <p:nvPr/>
          </p:nvCxnSpPr>
          <p:spPr>
            <a:xfrm flipV="1">
              <a:off x="4830058" y="4960397"/>
              <a:ext cx="808742" cy="47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79520" y="4987995"/>
              <a:ext cx="244880" cy="44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3195646" y="4877722"/>
              <a:ext cx="263653" cy="1359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357889" y="6179367"/>
              <a:ext cx="5280290" cy="646331"/>
            </a:xfrm>
            <a:prstGeom prst="rect">
              <a:avLst/>
            </a:prstGeom>
          </p:spPr>
          <p:txBody>
            <a:bodyPr wrap="square">
              <a:spAutoFit/>
            </a:bodyPr>
            <a:lstStyle/>
            <a:p>
              <a:r>
                <a:rPr lang="en-US" dirty="0"/>
                <a:t>Compute the probability of all words in </a:t>
              </a:r>
              <a:r>
                <a:rPr lang="en-US"/>
                <a:t>the vocabulary with </a:t>
              </a:r>
              <a:r>
                <a:rPr lang="en-US" dirty="0"/>
                <a:t>a </a:t>
              </a:r>
              <a:r>
                <a:rPr lang="en-US" dirty="0" err="1"/>
                <a:t>softmax</a:t>
              </a:r>
              <a:r>
                <a:rPr lang="en-US" dirty="0"/>
                <a:t> on the output layer</a:t>
              </a:r>
              <a:endParaRPr lang="en-US" i="1" dirty="0"/>
            </a:p>
          </p:txBody>
        </p:sp>
      </p:grpSp>
    </p:spTree>
    <p:extLst>
      <p:ext uri="{BB962C8B-B14F-4D97-AF65-F5344CB8AC3E}">
        <p14:creationId xmlns:p14="http://schemas.microsoft.com/office/powerpoint/2010/main" val="161917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with </a:t>
            </a:r>
            <a:r>
              <a:rPr lang="en-US" dirty="0" err="1"/>
              <a:t>embeddings</a:t>
            </a:r>
            <a:r>
              <a:rPr lang="en-US" dirty="0"/>
              <a:t> as input</a:t>
            </a:r>
          </a:p>
        </p:txBody>
      </p:sp>
      <p:pic>
        <p:nvPicPr>
          <p:cNvPr id="4" name="Content Placeholder 3"/>
          <p:cNvPicPr>
            <a:picLocks noGrp="1" noChangeAspect="1"/>
          </p:cNvPicPr>
          <p:nvPr>
            <p:ph idx="1"/>
          </p:nvPr>
        </p:nvPicPr>
        <p:blipFill>
          <a:blip r:embed="rId3"/>
          <a:stretch>
            <a:fillRect/>
          </a:stretch>
        </p:blipFill>
        <p:spPr>
          <a:xfrm>
            <a:off x="685800" y="1981200"/>
            <a:ext cx="7574789" cy="4038599"/>
          </a:xfrm>
          <a:prstGeom prst="rect">
            <a:avLst/>
          </a:prstGeom>
        </p:spPr>
      </p:pic>
      <p:sp>
        <p:nvSpPr>
          <p:cNvPr id="5" name="TextBox 4"/>
          <p:cNvSpPr txBox="1"/>
          <p:nvPr/>
        </p:nvSpPr>
        <p:spPr>
          <a:xfrm>
            <a:off x="7848600" y="3048000"/>
            <a:ext cx="6096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spTree>
    <p:extLst>
      <p:ext uri="{BB962C8B-B14F-4D97-AF65-F5344CB8AC3E}">
        <p14:creationId xmlns:p14="http://schemas.microsoft.com/office/powerpoint/2010/main" val="381727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fontScale="92500" lnSpcReduction="20000"/>
          </a:bodyPr>
          <a:lstStyle/>
          <a:p>
            <a:pPr marL="0" indent="0">
              <a:buNone/>
            </a:pPr>
            <a:r>
              <a:rPr lang="en-US" sz="2400" dirty="0"/>
              <a:t>In NIPS 2003, </a:t>
            </a:r>
            <a:r>
              <a:rPr lang="en-US" sz="2400" dirty="0" err="1"/>
              <a:t>Yoshua</a:t>
            </a:r>
            <a:r>
              <a:rPr lang="en-US" sz="2400" dirty="0"/>
              <a:t> </a:t>
            </a:r>
            <a:r>
              <a:rPr lang="en-US" sz="2400" dirty="0" err="1"/>
              <a:t>Begio</a:t>
            </a:r>
            <a:r>
              <a:rPr lang="en-US" sz="2400" dirty="0"/>
              <a:t> and his colleagues introduced a neural probabilistic language model</a:t>
            </a:r>
          </a:p>
          <a:p>
            <a:pPr marL="457200" indent="-457200">
              <a:buFont typeface="+mj-lt"/>
              <a:buAutoNum type="arabicPeriod"/>
            </a:pPr>
            <a:r>
              <a:rPr lang="en-US" sz="2400" dirty="0"/>
              <a:t>They used a vector space model where the words are vectors with real values </a:t>
            </a:r>
            <a:r>
              <a:rPr lang="en-US" sz="2400" dirty="0" err="1"/>
              <a:t>ℝ</a:t>
            </a:r>
            <a:r>
              <a:rPr lang="en-US" sz="2400" baseline="30000" dirty="0" err="1"/>
              <a:t>m</a:t>
            </a:r>
            <a:r>
              <a:rPr lang="en-US" sz="2400" dirty="0"/>
              <a:t>.  m=30, 60, 100.  This gave a way to compute word similarity. </a:t>
            </a:r>
          </a:p>
          <a:p>
            <a:pPr marL="457200" indent="-457200">
              <a:buFont typeface="+mj-lt"/>
              <a:buAutoNum type="arabicPeriod"/>
            </a:pPr>
            <a:r>
              <a:rPr lang="en-US" sz="2400" dirty="0"/>
              <a:t>They defined a function that returns a joint probability of words in a sequence based on a sequence of these vectors. </a:t>
            </a:r>
          </a:p>
          <a:p>
            <a:pPr marL="457200" indent="-457200">
              <a:buFont typeface="+mj-lt"/>
              <a:buAutoNum type="arabicPeriod"/>
            </a:pPr>
            <a:r>
              <a:rPr lang="en-US" sz="2400" dirty="0"/>
              <a:t>Their model simultaneously learned the word representations </a:t>
            </a:r>
            <a:r>
              <a:rPr lang="en-US" sz="2400" b="1" dirty="0"/>
              <a:t>and</a:t>
            </a:r>
            <a:r>
              <a:rPr lang="en-US" sz="2400" dirty="0"/>
              <a:t> the probability function from data.</a:t>
            </a:r>
          </a:p>
          <a:p>
            <a:pPr marL="0" indent="0">
              <a:buNone/>
            </a:pPr>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Tree>
    <p:extLst>
      <p:ext uri="{BB962C8B-B14F-4D97-AF65-F5344CB8AC3E}">
        <p14:creationId xmlns:p14="http://schemas.microsoft.com/office/powerpoint/2010/main" val="223016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0" indent="0">
              <a:buNone/>
            </a:pPr>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pPr marL="0" indent="0">
              <a:buNone/>
            </a:pPr>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pPr marL="0" indent="0">
              <a:buNone/>
            </a:pPr>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446361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 that learns </a:t>
            </a:r>
            <a:r>
              <a:rPr lang="en-US" dirty="0" err="1"/>
              <a:t>embeddings</a:t>
            </a:r>
            <a:endParaRPr lang="en-US" dirty="0"/>
          </a:p>
        </p:txBody>
      </p:sp>
      <p:grpSp>
        <p:nvGrpSpPr>
          <p:cNvPr id="7" name="Group 6"/>
          <p:cNvGrpSpPr/>
          <p:nvPr/>
        </p:nvGrpSpPr>
        <p:grpSpPr>
          <a:xfrm>
            <a:off x="1065905" y="1752600"/>
            <a:ext cx="7620895" cy="5074821"/>
            <a:chOff x="1065905" y="1752600"/>
            <a:chExt cx="7620895" cy="5074821"/>
          </a:xfrm>
        </p:grpSpPr>
        <p:pic>
          <p:nvPicPr>
            <p:cNvPr id="6" name="Picture 5"/>
            <p:cNvPicPr>
              <a:picLocks noChangeAspect="1"/>
            </p:cNvPicPr>
            <p:nvPr/>
          </p:nvPicPr>
          <p:blipFill>
            <a:blip r:embed="rId3"/>
            <a:stretch>
              <a:fillRect/>
            </a:stretch>
          </p:blipFill>
          <p:spPr>
            <a:xfrm>
              <a:off x="1065905" y="1752600"/>
              <a:ext cx="7544695" cy="5074821"/>
            </a:xfrm>
            <a:prstGeom prst="rect">
              <a:avLst/>
            </a:prstGeom>
          </p:spPr>
        </p:pic>
        <p:sp>
          <p:nvSpPr>
            <p:cNvPr id="5" name="TextBox 4"/>
            <p:cNvSpPr txBox="1"/>
            <p:nvPr/>
          </p:nvSpPr>
          <p:spPr>
            <a:xfrm>
              <a:off x="8153400" y="3914001"/>
              <a:ext cx="5334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grpSp>
    </p:spTree>
    <p:extLst>
      <p:ext uri="{BB962C8B-B14F-4D97-AF65-F5344CB8AC3E}">
        <p14:creationId xmlns:p14="http://schemas.microsoft.com/office/powerpoint/2010/main" val="888903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One-hot vectors</a:t>
            </a:r>
          </a:p>
        </p:txBody>
      </p:sp>
      <p:sp>
        <p:nvSpPr>
          <p:cNvPr id="3" name="Content Placeholder 2"/>
          <p:cNvSpPr>
            <a:spLocks noGrp="1"/>
          </p:cNvSpPr>
          <p:nvPr>
            <p:ph idx="1"/>
          </p:nvPr>
        </p:nvSpPr>
        <p:spPr/>
        <p:txBody>
          <a:bodyPr/>
          <a:lstStyle/>
          <a:p>
            <a:r>
              <a:rPr lang="en-US" dirty="0"/>
              <a:t>To learn the </a:t>
            </a:r>
            <a:r>
              <a:rPr lang="en-US" dirty="0" err="1"/>
              <a:t>embeddings</a:t>
            </a:r>
            <a:r>
              <a:rPr lang="en-US" dirty="0"/>
              <a:t>, we added an extra layer to the network.  Instead of pre-trained </a:t>
            </a:r>
            <a:r>
              <a:rPr lang="en-US" dirty="0" err="1"/>
              <a:t>embeddings</a:t>
            </a:r>
            <a:r>
              <a:rPr lang="en-US" dirty="0"/>
              <a:t> as the input layer, we instead use </a:t>
            </a:r>
            <a:r>
              <a:rPr lang="en-US" b="1" dirty="0"/>
              <a:t>one-hot vectors. </a:t>
            </a:r>
          </a:p>
          <a:p>
            <a:endParaRPr lang="en-US" b="1" dirty="0"/>
          </a:p>
          <a:p>
            <a:endParaRPr lang="en-US" b="1" dirty="0"/>
          </a:p>
          <a:p>
            <a:r>
              <a:rPr lang="en-US" dirty="0"/>
              <a:t>These are then used to look up a </a:t>
            </a:r>
            <a:r>
              <a:rPr lang="en-US" b="1" dirty="0"/>
              <a:t>row vector</a:t>
            </a:r>
            <a:r>
              <a:rPr lang="en-US" dirty="0"/>
              <a:t> in the embedding matrix </a:t>
            </a:r>
            <a:r>
              <a:rPr lang="en-US" b="1" dirty="0"/>
              <a:t>E</a:t>
            </a:r>
            <a:r>
              <a:rPr lang="en-US" dirty="0"/>
              <a:t>, which is of size d by |V|</a:t>
            </a:r>
            <a:r>
              <a:rPr lang="en-US" b="1" dirty="0"/>
              <a:t>.  </a:t>
            </a:r>
            <a:br>
              <a:rPr lang="en-US" b="1" dirty="0"/>
            </a:br>
            <a:endParaRPr lang="en-US" b="1" dirty="0"/>
          </a:p>
          <a:p>
            <a:r>
              <a:rPr lang="en-US" b="1" dirty="0"/>
              <a:t>With this small change, we now can</a:t>
            </a:r>
            <a:br>
              <a:rPr lang="en-US" b="1" dirty="0"/>
            </a:br>
            <a:r>
              <a:rPr lang="en-US" b="1" dirty="0"/>
              <a:t>learn the </a:t>
            </a:r>
            <a:r>
              <a:rPr lang="en-US" b="1" dirty="0" err="1"/>
              <a:t>emebddings</a:t>
            </a:r>
            <a:r>
              <a:rPr lang="en-US" b="1" dirty="0"/>
              <a:t> of words.</a:t>
            </a:r>
          </a:p>
        </p:txBody>
      </p:sp>
      <p:pic>
        <p:nvPicPr>
          <p:cNvPr id="4" name="Picture 3"/>
          <p:cNvPicPr>
            <a:picLocks noChangeAspect="1"/>
          </p:cNvPicPr>
          <p:nvPr/>
        </p:nvPicPr>
        <p:blipFill>
          <a:blip r:embed="rId3"/>
          <a:stretch>
            <a:fillRect/>
          </a:stretch>
        </p:blipFill>
        <p:spPr>
          <a:xfrm>
            <a:off x="2362200" y="2819400"/>
            <a:ext cx="4114800" cy="843406"/>
          </a:xfrm>
          <a:prstGeom prst="rect">
            <a:avLst/>
          </a:prstGeom>
        </p:spPr>
      </p:pic>
      <p:pic>
        <p:nvPicPr>
          <p:cNvPr id="7" name="Picture 6"/>
          <p:cNvPicPr>
            <a:picLocks noChangeAspect="1"/>
          </p:cNvPicPr>
          <p:nvPr/>
        </p:nvPicPr>
        <p:blipFill>
          <a:blip r:embed="rId4"/>
          <a:stretch>
            <a:fillRect/>
          </a:stretch>
        </p:blipFill>
        <p:spPr>
          <a:xfrm>
            <a:off x="5257800" y="4343400"/>
            <a:ext cx="2514600" cy="2294572"/>
          </a:xfrm>
          <a:prstGeom prst="rect">
            <a:avLst/>
          </a:prstGeom>
        </p:spPr>
      </p:pic>
    </p:spTree>
    <p:extLst>
      <p:ext uri="{BB962C8B-B14F-4D97-AF65-F5344CB8AC3E}">
        <p14:creationId xmlns:p14="http://schemas.microsoft.com/office/powerpoint/2010/main" val="1335361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sp>
        <p:nvSpPr>
          <p:cNvPr id="3" name="Content Placeholder 2"/>
          <p:cNvSpPr>
            <a:spLocks noGrp="1"/>
          </p:cNvSpPr>
          <p:nvPr>
            <p:ph idx="1"/>
          </p:nvPr>
        </p:nvSpPr>
        <p:spPr>
          <a:xfrm>
            <a:off x="822959" y="1845734"/>
            <a:ext cx="4206241" cy="4936066"/>
          </a:xfrm>
        </p:spPr>
        <p:txBody>
          <a:bodyPr>
            <a:normAutofit/>
          </a:bodyPr>
          <a:lstStyle/>
          <a:p>
            <a:r>
              <a:rPr lang="en-US" dirty="0"/>
              <a:t>1. Select </a:t>
            </a:r>
            <a:r>
              <a:rPr lang="en-US" dirty="0" err="1"/>
              <a:t>embeddings</a:t>
            </a:r>
            <a:r>
              <a:rPr lang="en-US" dirty="0"/>
              <a:t> from </a:t>
            </a:r>
            <a:r>
              <a:rPr lang="en-US" b="1" dirty="0"/>
              <a:t>E</a:t>
            </a:r>
            <a:r>
              <a:rPr lang="en-US" dirty="0"/>
              <a:t> for the</a:t>
            </a:r>
            <a:br>
              <a:rPr lang="en-US" dirty="0"/>
            </a:br>
            <a:r>
              <a:rPr lang="en-US" dirty="0"/>
              <a:t>three context words (</a:t>
            </a:r>
            <a:r>
              <a:rPr lang="en-US" i="1" dirty="0"/>
              <a:t>the ground there</a:t>
            </a:r>
            <a:r>
              <a:rPr lang="en-US" dirty="0"/>
              <a:t>)</a:t>
            </a:r>
            <a:br>
              <a:rPr lang="en-US" dirty="0"/>
            </a:br>
            <a:r>
              <a:rPr lang="en-US" dirty="0"/>
              <a:t>and concatenate them together</a:t>
            </a:r>
          </a:p>
          <a:p>
            <a:r>
              <a:rPr lang="en-US" dirty="0"/>
              <a:t>2. Multiply by </a:t>
            </a:r>
            <a:r>
              <a:rPr lang="en-US" b="1" dirty="0"/>
              <a:t>W</a:t>
            </a:r>
            <a:r>
              <a:rPr lang="en-US" dirty="0"/>
              <a:t> and add </a:t>
            </a:r>
            <a:r>
              <a:rPr lang="en-US" b="1" dirty="0"/>
              <a:t>b</a:t>
            </a:r>
            <a:r>
              <a:rPr lang="en-US" dirty="0"/>
              <a:t> (not shown), and pass it through an activation function (sigmoid, </a:t>
            </a:r>
            <a:r>
              <a:rPr lang="en-US" dirty="0" err="1"/>
              <a:t>ReLU</a:t>
            </a:r>
            <a:r>
              <a:rPr lang="en-US" dirty="0"/>
              <a:t>, </a:t>
            </a:r>
            <a:r>
              <a:rPr lang="en-US" dirty="0" err="1"/>
              <a:t>etc</a:t>
            </a:r>
            <a:r>
              <a:rPr lang="en-US" dirty="0"/>
              <a:t>) to get the hidden layer </a:t>
            </a:r>
            <a:r>
              <a:rPr lang="en-US" b="1" dirty="0"/>
              <a:t>h</a:t>
            </a:r>
            <a:r>
              <a:rPr lang="en-US" dirty="0"/>
              <a:t>.</a:t>
            </a:r>
          </a:p>
          <a:p>
            <a:r>
              <a:rPr lang="en-US" dirty="0"/>
              <a:t>3. Multiply by </a:t>
            </a:r>
            <a:r>
              <a:rPr lang="en-US" b="1" dirty="0"/>
              <a:t>U</a:t>
            </a:r>
            <a:r>
              <a:rPr lang="en-US" dirty="0"/>
              <a:t> (the weight matrix for the hidden layer) to get the output layer, which is of size </a:t>
            </a:r>
            <a:r>
              <a:rPr lang="en-US" b="1" dirty="0"/>
              <a:t>1 by |V|</a:t>
            </a:r>
            <a:r>
              <a:rPr lang="en-US" dirty="0"/>
              <a:t>.</a:t>
            </a:r>
          </a:p>
          <a:p>
            <a:r>
              <a:rPr lang="en-US" dirty="0"/>
              <a:t>4. Apply </a:t>
            </a:r>
            <a:r>
              <a:rPr lang="en-US" b="1" dirty="0" err="1"/>
              <a:t>softmax</a:t>
            </a:r>
            <a:r>
              <a:rPr lang="en-US" dirty="0"/>
              <a:t> to get the probability. Each node </a:t>
            </a:r>
            <a:r>
              <a:rPr lang="en-US" i="1" dirty="0" err="1"/>
              <a:t>i</a:t>
            </a:r>
            <a:r>
              <a:rPr lang="en-US" i="1" dirty="0"/>
              <a:t> </a:t>
            </a:r>
            <a:r>
              <a:rPr lang="en-US" dirty="0"/>
              <a:t>in the output layer estimates the probability </a:t>
            </a:r>
            <a:r>
              <a:rPr lang="en-US" i="1" dirty="0"/>
              <a:t>P</a:t>
            </a:r>
            <a:r>
              <a:rPr lang="en-US" dirty="0"/>
              <a:t>(</a:t>
            </a:r>
            <a:r>
              <a:rPr lang="en-US" i="1" dirty="0" err="1"/>
              <a:t>w</a:t>
            </a:r>
            <a:r>
              <a:rPr lang="en-US" i="1" baseline="-25000" dirty="0" err="1"/>
              <a:t>t</a:t>
            </a:r>
            <a:r>
              <a:rPr lang="en-US" i="1" dirty="0"/>
              <a:t> </a:t>
            </a:r>
            <a:r>
              <a:rPr lang="en-US" dirty="0"/>
              <a:t>= </a:t>
            </a:r>
            <a:r>
              <a:rPr lang="en-US" i="1" dirty="0"/>
              <a:t>i</a:t>
            </a:r>
            <a:r>
              <a:rPr lang="en-US" dirty="0"/>
              <a:t>|</a:t>
            </a:r>
            <a:r>
              <a:rPr lang="en-US" i="1" dirty="0"/>
              <a:t>w</a:t>
            </a:r>
            <a:r>
              <a:rPr lang="en-US" i="1" baseline="-25000" dirty="0"/>
              <a:t>t</a:t>
            </a:r>
            <a:r>
              <a:rPr lang="en-US" baseline="-25000" dirty="0"/>
              <a:t>−1</a:t>
            </a:r>
            <a:r>
              <a:rPr lang="en-US" dirty="0"/>
              <a:t>,</a:t>
            </a:r>
            <a:r>
              <a:rPr lang="en-US" i="1" dirty="0"/>
              <a:t>w</a:t>
            </a:r>
            <a:r>
              <a:rPr lang="en-US" i="1" baseline="-25000" dirty="0"/>
              <a:t>t</a:t>
            </a:r>
            <a:r>
              <a:rPr lang="en-US" baseline="-25000" dirty="0"/>
              <a:t>−2</a:t>
            </a:r>
            <a:r>
              <a:rPr lang="en-US" dirty="0"/>
              <a:t>,</a:t>
            </a:r>
            <a:r>
              <a:rPr lang="en-US" i="1" dirty="0"/>
              <a:t>w</a:t>
            </a:r>
            <a:r>
              <a:rPr lang="en-US" i="1" baseline="-25000" dirty="0"/>
              <a:t>t</a:t>
            </a:r>
            <a:r>
              <a:rPr lang="en-US" baseline="-25000" dirty="0"/>
              <a:t>−3</a:t>
            </a:r>
            <a:r>
              <a:rPr lang="en-US" dirty="0"/>
              <a:t>) </a:t>
            </a:r>
          </a:p>
          <a:p>
            <a:r>
              <a:rPr lang="en-US" dirty="0"/>
              <a:t> </a:t>
            </a:r>
            <a:endParaRPr lang="en-US" b="1" dirty="0"/>
          </a:p>
        </p:txBody>
      </p:sp>
      <p:pic>
        <p:nvPicPr>
          <p:cNvPr id="4" name="Picture 3"/>
          <p:cNvPicPr>
            <a:picLocks noChangeAspect="1"/>
          </p:cNvPicPr>
          <p:nvPr/>
        </p:nvPicPr>
        <p:blipFill>
          <a:blip r:embed="rId2"/>
          <a:stretch>
            <a:fillRect/>
          </a:stretch>
        </p:blipFill>
        <p:spPr>
          <a:xfrm>
            <a:off x="4938420" y="1524000"/>
            <a:ext cx="4194947" cy="282166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D03716-7142-0D4E-BF58-7E50F13672D3}"/>
                  </a:ext>
                </a:extLst>
              </p:cNvPr>
              <p:cNvSpPr txBox="1"/>
              <p:nvPr/>
            </p:nvSpPr>
            <p:spPr>
              <a:xfrm>
                <a:off x="5791200" y="4780002"/>
                <a:ext cx="2169055"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𝐸</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𝐸</m:t>
                          </m:r>
                          <m:r>
                            <a:rPr lang="en-US" b="0" i="1" smtClean="0">
                              <a:latin typeface="Cambria Math" panose="02040503050406030204" pitchFamily="18" charset="0"/>
                            </a:rPr>
                            <m:t>𝑥</m:t>
                          </m:r>
                        </m:e>
                      </m:d>
                    </m:oMath>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𝑊𝑒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oMath>
                    <m:oMath xmlns:m="http://schemas.openxmlformats.org/officeDocument/2006/math">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𝑈h</m:t>
                      </m:r>
                    </m:oMath>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𝑠𝑜𝑓𝑡𝑚𝑎𝑥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15D03716-7142-0D4E-BF58-7E50F13672D3}"/>
                  </a:ext>
                </a:extLst>
              </p:cNvPr>
              <p:cNvSpPr txBox="1">
                <a:spLocks noRot="1" noChangeAspect="1" noMove="1" noResize="1" noEditPoints="1" noAdjustHandles="1" noChangeArrowheads="1" noChangeShapeType="1" noTextEdit="1"/>
              </p:cNvSpPr>
              <p:nvPr/>
            </p:nvSpPr>
            <p:spPr>
              <a:xfrm>
                <a:off x="5791200" y="4780002"/>
                <a:ext cx="2169055" cy="1107996"/>
              </a:xfrm>
              <a:prstGeom prst="rect">
                <a:avLst/>
              </a:prstGeom>
              <a:blipFill>
                <a:blip r:embed="rId3"/>
                <a:stretch>
                  <a:fillRect l="-2339" b="-6742"/>
                </a:stretch>
              </a:blipFill>
            </p:spPr>
            <p:txBody>
              <a:bodyPr/>
              <a:lstStyle/>
              <a:p>
                <a:r>
                  <a:rPr lang="en-US">
                    <a:noFill/>
                  </a:rPr>
                  <a:t> </a:t>
                </a:r>
              </a:p>
            </p:txBody>
          </p:sp>
        </mc:Fallback>
      </mc:AlternateContent>
    </p:spTree>
    <p:extLst>
      <p:ext uri="{BB962C8B-B14F-4D97-AF65-F5344CB8AC3E}">
        <p14:creationId xmlns:p14="http://schemas.microsoft.com/office/powerpoint/2010/main" val="415797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946628546"/>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386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with backpropagation</a:t>
            </a:r>
          </a:p>
        </p:txBody>
      </p:sp>
      <p:sp>
        <p:nvSpPr>
          <p:cNvPr id="3" name="Content Placeholder 2"/>
          <p:cNvSpPr>
            <a:spLocks noGrp="1"/>
          </p:cNvSpPr>
          <p:nvPr>
            <p:ph idx="1"/>
          </p:nvPr>
        </p:nvSpPr>
        <p:spPr>
          <a:xfrm>
            <a:off x="822959" y="1845734"/>
            <a:ext cx="5239761" cy="4023360"/>
          </a:xfrm>
        </p:spPr>
        <p:txBody>
          <a:bodyPr>
            <a:normAutofit fontScale="92500" lnSpcReduction="10000"/>
          </a:bodyPr>
          <a:lstStyle/>
          <a:p>
            <a:r>
              <a:rPr lang="en-US" dirty="0"/>
              <a:t>To train the models we need to find good settings for all of the parameters </a:t>
            </a:r>
            <a:r>
              <a:rPr lang="en-US" dirty="0" err="1"/>
              <a:t>θ</a:t>
            </a:r>
            <a:r>
              <a:rPr lang="en-US" dirty="0"/>
              <a:t> = </a:t>
            </a:r>
            <a:r>
              <a:rPr lang="en-US" b="1" i="1" dirty="0" err="1"/>
              <a:t>E</a:t>
            </a:r>
            <a:r>
              <a:rPr lang="en-US" b="1" dirty="0" err="1"/>
              <a:t>,</a:t>
            </a:r>
            <a:r>
              <a:rPr lang="en-US" b="1" i="1" dirty="0" err="1"/>
              <a:t>W</a:t>
            </a:r>
            <a:r>
              <a:rPr lang="en-US" b="1" dirty="0" err="1"/>
              <a:t>,</a:t>
            </a:r>
            <a:r>
              <a:rPr lang="en-US" b="1" i="1" dirty="0" err="1"/>
              <a:t>U</a:t>
            </a:r>
            <a:r>
              <a:rPr lang="en-US" b="1" dirty="0" err="1"/>
              <a:t>,</a:t>
            </a:r>
            <a:r>
              <a:rPr lang="en-US" b="1" i="1" dirty="0" err="1"/>
              <a:t>b</a:t>
            </a:r>
            <a:r>
              <a:rPr lang="en-US" i="1" dirty="0"/>
              <a:t>.  </a:t>
            </a:r>
          </a:p>
          <a:p>
            <a:r>
              <a:rPr lang="en-US" dirty="0"/>
              <a:t>How do we do it?</a:t>
            </a:r>
            <a:r>
              <a:rPr lang="en-US" b="1" i="1" dirty="0"/>
              <a:t>  Gradient descent using error backpropagation </a:t>
            </a:r>
            <a:r>
              <a:rPr lang="en-US" dirty="0"/>
              <a:t>on the computation graph to compute the gradient.</a:t>
            </a:r>
            <a:br>
              <a:rPr lang="en-US" dirty="0"/>
            </a:br>
            <a:br>
              <a:rPr lang="en-US" dirty="0"/>
            </a:br>
            <a:r>
              <a:rPr lang="en-US" dirty="0"/>
              <a:t>Since the final prediction depends on many intermediate layers, and since each layer has its own weights, we need to know how much to update each layer. </a:t>
            </a:r>
          </a:p>
          <a:p>
            <a:r>
              <a:rPr lang="en-US" dirty="0"/>
              <a:t> </a:t>
            </a:r>
            <a:r>
              <a:rPr lang="en-US" b="1" dirty="0"/>
              <a:t>Error backpropagation </a:t>
            </a:r>
            <a:r>
              <a:rPr lang="en-US" dirty="0"/>
              <a:t>allows us to assign </a:t>
            </a:r>
            <a:br>
              <a:rPr lang="en-US" dirty="0"/>
            </a:br>
            <a:r>
              <a:rPr lang="en-US" dirty="0"/>
              <a:t>proportional blame (compute the error term) </a:t>
            </a:r>
            <a:br>
              <a:rPr lang="en-US" dirty="0"/>
            </a:br>
            <a:r>
              <a:rPr lang="en-US" dirty="0"/>
              <a:t>back to the previous hidden layers.  </a:t>
            </a:r>
            <a:br>
              <a:rPr lang="en-US" dirty="0"/>
            </a:br>
            <a:endParaRPr lang="en-US" dirty="0"/>
          </a:p>
        </p:txBody>
      </p:sp>
      <p:pic>
        <p:nvPicPr>
          <p:cNvPr id="4" name="Picture 3">
            <a:extLst>
              <a:ext uri="{FF2B5EF4-FFF2-40B4-BE49-F238E27FC236}">
                <a16:creationId xmlns:a16="http://schemas.microsoft.com/office/drawing/2014/main" id="{B565A450-E641-5447-AD12-F75BF7F8E909}"/>
              </a:ext>
            </a:extLst>
          </p:cNvPr>
          <p:cNvPicPr>
            <a:picLocks noChangeAspect="1"/>
          </p:cNvPicPr>
          <p:nvPr/>
        </p:nvPicPr>
        <p:blipFill>
          <a:blip r:embed="rId2"/>
          <a:stretch>
            <a:fillRect/>
          </a:stretch>
        </p:blipFill>
        <p:spPr>
          <a:xfrm>
            <a:off x="6062720" y="3048000"/>
            <a:ext cx="3081280" cy="3810000"/>
          </a:xfrm>
          <a:prstGeom prst="rect">
            <a:avLst/>
          </a:prstGeom>
        </p:spPr>
      </p:pic>
      <p:sp>
        <p:nvSpPr>
          <p:cNvPr id="5" name="TextBox 4">
            <a:extLst>
              <a:ext uri="{FF2B5EF4-FFF2-40B4-BE49-F238E27FC236}">
                <a16:creationId xmlns:a16="http://schemas.microsoft.com/office/drawing/2014/main" id="{F4D44AEA-1F05-3241-98D7-E87BE37E6EA3}"/>
              </a:ext>
            </a:extLst>
          </p:cNvPr>
          <p:cNvSpPr txBox="1"/>
          <p:nvPr/>
        </p:nvSpPr>
        <p:spPr>
          <a:xfrm>
            <a:off x="2182105" y="5934670"/>
            <a:ext cx="3950953" cy="923330"/>
          </a:xfrm>
          <a:prstGeom prst="rect">
            <a:avLst/>
          </a:prstGeom>
          <a:noFill/>
        </p:spPr>
        <p:txBody>
          <a:bodyPr wrap="none" rtlCol="0">
            <a:spAutoFit/>
          </a:bodyPr>
          <a:lstStyle/>
          <a:p>
            <a:r>
              <a:rPr lang="en-US" dirty="0"/>
              <a:t>For information about </a:t>
            </a:r>
            <a:r>
              <a:rPr lang="en-US" dirty="0" err="1"/>
              <a:t>backpropogation</a:t>
            </a:r>
            <a:r>
              <a:rPr lang="en-US" dirty="0"/>
              <a:t>,</a:t>
            </a:r>
          </a:p>
          <a:p>
            <a:r>
              <a:rPr lang="en-US" dirty="0"/>
              <a:t>check out Chapter 5 of this book </a:t>
            </a:r>
            <a:r>
              <a:rPr lang="en-US" dirty="0">
                <a:sym typeface="Wingdings" pitchFamily="2" charset="2"/>
              </a:rPr>
              <a:t> </a:t>
            </a:r>
            <a:br>
              <a:rPr lang="en-US" dirty="0">
                <a:sym typeface="Wingdings" pitchFamily="2" charset="2"/>
              </a:rPr>
            </a:br>
            <a:endParaRPr lang="en-US" dirty="0"/>
          </a:p>
        </p:txBody>
      </p:sp>
    </p:spTree>
    <p:extLst>
      <p:ext uri="{BB962C8B-B14F-4D97-AF65-F5344CB8AC3E}">
        <p14:creationId xmlns:p14="http://schemas.microsoft.com/office/powerpoint/2010/main" val="545313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data</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1317251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the Neural LM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326466"/>
              </a:xfrm>
            </p:spPr>
            <p:txBody>
              <a:bodyPr>
                <a:normAutofit/>
              </a:bodyPr>
              <a:lstStyle/>
              <a:p>
                <a:r>
                  <a:rPr lang="en-US" dirty="0"/>
                  <a:t>Use a large text to train.  Start with random weights Iteratively moving through the text predicting each word </a:t>
                </a:r>
                <a:r>
                  <a:rPr lang="en-US" i="1" dirty="0" err="1"/>
                  <a:t>w</a:t>
                </a:r>
                <a:r>
                  <a:rPr lang="en-US" i="1" baseline="-25000" dirty="0" err="1"/>
                  <a:t>t</a:t>
                </a:r>
                <a:r>
                  <a:rPr lang="en-US" i="1" dirty="0"/>
                  <a:t> </a:t>
                </a:r>
                <a:r>
                  <a:rPr lang="en-US" dirty="0"/>
                  <a:t>. </a:t>
                </a:r>
              </a:p>
              <a:p>
                <a:r>
                  <a:rPr lang="en-US" dirty="0"/>
                  <a:t>At each word </a:t>
                </a:r>
                <a:r>
                  <a:rPr lang="en-US" i="1" dirty="0" err="1"/>
                  <a:t>w</a:t>
                </a:r>
                <a:r>
                  <a:rPr lang="en-US" i="1" baseline="-25000" dirty="0" err="1"/>
                  <a:t>t</a:t>
                </a:r>
                <a:r>
                  <a:rPr lang="en-US" dirty="0"/>
                  <a:t>, the cross-entropy (negative log likelihood) loss is: </a:t>
                </a:r>
              </a:p>
              <a:p>
                <a:endParaRPr lang="en-US" dirty="0"/>
              </a:p>
              <a:p>
                <a:r>
                  <a:rPr lang="en-US" dirty="0"/>
                  <a:t>The gradient for the loss is:</a:t>
                </a:r>
              </a:p>
              <a:p>
                <a:pPr algn="just"/>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 </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func>
                      </m:num>
                      <m:den>
                        <m:r>
                          <a:rPr lang="en-US" i="1">
                            <a:latin typeface="Cambria Math" panose="02040503050406030204" pitchFamily="18" charset="0"/>
                            <a:ea typeface="Cambria Math" panose="02040503050406030204" pitchFamily="18" charset="0"/>
                          </a:rPr>
                          <m:t>𝜕𝜃</m:t>
                        </m:r>
                      </m:den>
                    </m:f>
                  </m:oMath>
                </a14:m>
                <a:endParaRPr lang="en-US" dirty="0"/>
              </a:p>
              <a:p>
                <a:r>
                  <a:rPr lang="en-US" dirty="0"/>
                  <a:t>The gradient can be computed in any standard neural network framework which will then backpropagate through </a:t>
                </a:r>
                <a:r>
                  <a:rPr lang="en-US" b="1" i="1" dirty="0"/>
                  <a:t>U </a:t>
                </a:r>
                <a:r>
                  <a:rPr lang="en-US" b="1" dirty="0"/>
                  <a:t>, </a:t>
                </a:r>
                <a:r>
                  <a:rPr lang="en-US" b="1" i="1" dirty="0"/>
                  <a:t>W </a:t>
                </a:r>
                <a:r>
                  <a:rPr lang="en-US" b="1" dirty="0"/>
                  <a:t>, </a:t>
                </a:r>
                <a:r>
                  <a:rPr lang="en-US" b="1" i="1" dirty="0"/>
                  <a:t>b</a:t>
                </a:r>
                <a:r>
                  <a:rPr lang="en-US" b="1" dirty="0"/>
                  <a:t>, </a:t>
                </a:r>
                <a:r>
                  <a:rPr lang="en-US" b="1" i="1" dirty="0"/>
                  <a:t>E</a:t>
                </a:r>
                <a:r>
                  <a:rPr lang="en-US" dirty="0"/>
                  <a:t>.</a:t>
                </a:r>
              </a:p>
              <a:p>
                <a:r>
                  <a:rPr lang="en-US" dirty="0"/>
                  <a:t>The model learns both a function to predict the probability of the next word, </a:t>
                </a:r>
                <a:r>
                  <a:rPr lang="en-US" b="1" dirty="0"/>
                  <a:t>and it learns word embeddings </a:t>
                </a:r>
                <a:r>
                  <a:rPr lang="en-US" dirty="0"/>
                  <a:t>too!</a:t>
                </a:r>
              </a:p>
              <a:p>
                <a:endParaRPr lang="en-US" dirty="0"/>
              </a:p>
              <a:p>
                <a:endParaRPr lang="en-US" dirty="0"/>
              </a:p>
              <a:p>
                <a:endParaRPr lang="en-US" dirty="0"/>
              </a:p>
              <a:p>
                <a:endParaRPr lang="en-US" dirty="0"/>
              </a:p>
              <a:p>
                <a:endParaRPr lang="en-US" dirty="0"/>
              </a:p>
              <a:p>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326466"/>
              </a:xfrm>
              <a:blipFill>
                <a:blip r:embed="rId2"/>
                <a:stretch>
                  <a:fillRect l="-2017" t="-1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28506E-215E-2D43-B65B-DD5506CCCE5D}"/>
                  </a:ext>
                </a:extLst>
              </p:cNvPr>
              <p:cNvSpPr txBox="1"/>
              <p:nvPr/>
            </p:nvSpPr>
            <p:spPr>
              <a:xfrm>
                <a:off x="2936360" y="3058248"/>
                <a:ext cx="32712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 </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4428506E-215E-2D43-B65B-DD5506CCCE5D}"/>
                  </a:ext>
                </a:extLst>
              </p:cNvPr>
              <p:cNvSpPr txBox="1">
                <a:spLocks noRot="1" noChangeAspect="1" noMove="1" noResize="1" noEditPoints="1" noAdjustHandles="1" noChangeArrowheads="1" noChangeShapeType="1" noTextEdit="1"/>
              </p:cNvSpPr>
              <p:nvPr/>
            </p:nvSpPr>
            <p:spPr>
              <a:xfrm>
                <a:off x="2936360" y="3058248"/>
                <a:ext cx="3271280" cy="276999"/>
              </a:xfrm>
              <a:prstGeom prst="rect">
                <a:avLst/>
              </a:prstGeom>
              <a:blipFill>
                <a:blip r:embed="rId3"/>
                <a:stretch>
                  <a:fillRect l="-772" r="-1931" b="-34783"/>
                </a:stretch>
              </a:blipFill>
            </p:spPr>
            <p:txBody>
              <a:bodyPr/>
              <a:lstStyle/>
              <a:p>
                <a:r>
                  <a:rPr lang="en-US">
                    <a:noFill/>
                  </a:rPr>
                  <a:t> </a:t>
                </a:r>
              </a:p>
            </p:txBody>
          </p:sp>
        </mc:Fallback>
      </mc:AlternateContent>
    </p:spTree>
    <p:extLst>
      <p:ext uri="{BB962C8B-B14F-4D97-AF65-F5344CB8AC3E}">
        <p14:creationId xmlns:p14="http://schemas.microsoft.com/office/powerpoint/2010/main" val="1621906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a:t>Learned </a:t>
            </a:r>
            <a:r>
              <a:rPr lang="en-US" dirty="0" err="1"/>
              <a:t>embeddings</a:t>
            </a:r>
            <a:endParaRPr lang="en-US" dirty="0"/>
          </a:p>
        </p:txBody>
      </p:sp>
      <p:sp>
        <p:nvSpPr>
          <p:cNvPr id="3" name="Content Placeholder 2"/>
          <p:cNvSpPr>
            <a:spLocks noGrp="1"/>
          </p:cNvSpPr>
          <p:nvPr>
            <p:ph idx="1"/>
          </p:nvPr>
        </p:nvSpPr>
        <p:spPr/>
        <p:txBody>
          <a:bodyPr>
            <a:normAutofit/>
          </a:bodyPr>
          <a:lstStyle/>
          <a:p>
            <a:r>
              <a:rPr lang="en-US" sz="2400" dirty="0"/>
              <a:t>When the ~50 dimensional vectors that result from training a neural LM are projected down to 2-dimensions, we see a lot of words that are intuitively similar are close together.</a:t>
            </a:r>
          </a:p>
        </p:txBody>
      </p:sp>
    </p:spTree>
    <p:extLst>
      <p:ext uri="{BB962C8B-B14F-4D97-AF65-F5344CB8AC3E}">
        <p14:creationId xmlns:p14="http://schemas.microsoft.com/office/powerpoint/2010/main" val="136612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perplexity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b="1" dirty="0"/>
              <a:t>A by-product of training are word </a:t>
            </a:r>
            <a:r>
              <a:rPr lang="en-US" b="1" dirty="0" err="1"/>
              <a:t>embeddings</a:t>
            </a:r>
            <a:r>
              <a:rPr lang="en-US" b="1" dirty="0"/>
              <a:t>!</a:t>
            </a:r>
            <a:r>
              <a:rPr lang="en-US" dirty="0"/>
              <a:t>  </a:t>
            </a:r>
          </a:p>
          <a:p>
            <a:endParaRPr lang="en-US" b="1" dirty="0"/>
          </a:p>
          <a:p>
            <a:endParaRPr lang="en-US" dirty="0"/>
          </a:p>
        </p:txBody>
      </p:sp>
    </p:spTree>
    <p:extLst>
      <p:ext uri="{BB962C8B-B14F-4D97-AF65-F5344CB8AC3E}">
        <p14:creationId xmlns:p14="http://schemas.microsoft.com/office/powerpoint/2010/main" val="1685685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 of Feedforward Neural Networks</a:t>
            </a:r>
          </a:p>
        </p:txBody>
      </p:sp>
      <p:sp>
        <p:nvSpPr>
          <p:cNvPr id="3" name="Content Placeholder 2"/>
          <p:cNvSpPr>
            <a:spLocks noGrp="1"/>
          </p:cNvSpPr>
          <p:nvPr>
            <p:ph idx="1"/>
          </p:nvPr>
        </p:nvSpPr>
        <p:spPr/>
        <p:txBody>
          <a:bodyPr>
            <a:normAutofit/>
          </a:bodyPr>
          <a:lstStyle/>
          <a:p>
            <a:r>
              <a:rPr lang="en-US" dirty="0" err="1"/>
              <a:t>Bengio</a:t>
            </a:r>
            <a:r>
              <a:rPr lang="en-US" dirty="0"/>
              <a:t> (2003) used a </a:t>
            </a:r>
            <a:r>
              <a:rPr lang="en-US" b="1" dirty="0" err="1"/>
              <a:t>Feedfoward</a:t>
            </a:r>
            <a:r>
              <a:rPr lang="en-US" b="1" dirty="0"/>
              <a:t> neural network </a:t>
            </a:r>
            <a:r>
              <a:rPr lang="en-US" dirty="0"/>
              <a:t>for their language model.  This means is that it operates only on </a:t>
            </a:r>
            <a:r>
              <a:rPr lang="en-US" b="1" dirty="0"/>
              <a:t>fixed size inputs</a:t>
            </a:r>
            <a:r>
              <a:rPr lang="en-US" dirty="0"/>
              <a:t>.</a:t>
            </a:r>
          </a:p>
          <a:p>
            <a:r>
              <a:rPr lang="en-US" dirty="0"/>
              <a:t>For sequences longer than that size, it slides a window over the input, and makes predictions as it goes.</a:t>
            </a:r>
          </a:p>
          <a:p>
            <a:r>
              <a:rPr lang="en-US" dirty="0"/>
              <a:t>The decision for one window </a:t>
            </a:r>
            <a:r>
              <a:rPr lang="en-US" b="1" dirty="0"/>
              <a:t>has no impact </a:t>
            </a:r>
            <a:r>
              <a:rPr lang="en-US" dirty="0"/>
              <a:t>on the later decisions. </a:t>
            </a:r>
          </a:p>
          <a:p>
            <a:r>
              <a:rPr lang="en-US" dirty="0"/>
              <a:t>This shares the </a:t>
            </a:r>
            <a:r>
              <a:rPr lang="en-US" b="1" dirty="0"/>
              <a:t>weakness of Markov </a:t>
            </a:r>
            <a:r>
              <a:rPr lang="en-US" dirty="0"/>
              <a:t>approaches, because it limits the context to the window size. </a:t>
            </a:r>
          </a:p>
          <a:p>
            <a:r>
              <a:rPr lang="en-US" dirty="0"/>
              <a:t>To fix this, we’re going to look at </a:t>
            </a:r>
            <a:r>
              <a:rPr lang="en-US" b="1" dirty="0"/>
              <a:t>recurrent neural networks</a:t>
            </a:r>
            <a:r>
              <a:rPr lang="en-US" dirty="0"/>
              <a:t>.</a:t>
            </a:r>
          </a:p>
        </p:txBody>
      </p:sp>
    </p:spTree>
    <p:extLst>
      <p:ext uri="{BB962C8B-B14F-4D97-AF65-F5344CB8AC3E}">
        <p14:creationId xmlns:p14="http://schemas.microsoft.com/office/powerpoint/2010/main" val="541721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245515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11B8-F963-0E4A-8287-FB194BE9AEE2}"/>
              </a:ext>
            </a:extLst>
          </p:cNvPr>
          <p:cNvSpPr>
            <a:spLocks noGrp="1"/>
          </p:cNvSpPr>
          <p:nvPr>
            <p:ph type="title"/>
          </p:nvPr>
        </p:nvSpPr>
        <p:spPr/>
        <p:txBody>
          <a:bodyPr/>
          <a:lstStyle/>
          <a:p>
            <a:r>
              <a:rPr lang="en-US" dirty="0"/>
              <a:t>Recurrent Neural Networks</a:t>
            </a:r>
          </a:p>
        </p:txBody>
      </p:sp>
      <p:sp>
        <p:nvSpPr>
          <p:cNvPr id="3" name="Content Placeholder 2">
            <a:extLst>
              <a:ext uri="{FF2B5EF4-FFF2-40B4-BE49-F238E27FC236}">
                <a16:creationId xmlns:a16="http://schemas.microsoft.com/office/drawing/2014/main" id="{F8A760AC-9D7F-4246-A091-6010BB6C156B}"/>
              </a:ext>
            </a:extLst>
          </p:cNvPr>
          <p:cNvSpPr>
            <a:spLocks noGrp="1"/>
          </p:cNvSpPr>
          <p:nvPr>
            <p:ph idx="1"/>
          </p:nvPr>
        </p:nvSpPr>
        <p:spPr/>
        <p:txBody>
          <a:bodyPr/>
          <a:lstStyle/>
          <a:p>
            <a:r>
              <a:rPr lang="en-US" dirty="0"/>
              <a:t>Language is an inherently temporal phenomenon. </a:t>
            </a:r>
          </a:p>
          <a:p>
            <a:r>
              <a:rPr lang="en-US" dirty="0"/>
              <a:t>Logistic regression and Feedforward NNs are not temporal in nature.  They use fixed size vectors that have simultaneous access to the full input all at once.</a:t>
            </a:r>
          </a:p>
          <a:p>
            <a:r>
              <a:rPr lang="en-US" dirty="0"/>
              <a:t>Work-arounds like a sliding window aren’t great, because </a:t>
            </a:r>
          </a:p>
          <a:p>
            <a:pPr marL="457200" indent="-457200">
              <a:buFont typeface="+mj-lt"/>
              <a:buAutoNum type="arabicPeriod"/>
            </a:pPr>
            <a:r>
              <a:rPr lang="en-US" dirty="0"/>
              <a:t>The decision made for one window has no impact on later decisions</a:t>
            </a:r>
          </a:p>
          <a:p>
            <a:pPr marL="457200" indent="-457200">
              <a:buFont typeface="+mj-lt"/>
              <a:buAutoNum type="arabicPeriod"/>
            </a:pPr>
            <a:r>
              <a:rPr lang="en-US" dirty="0"/>
              <a:t>It limits the context  being used</a:t>
            </a:r>
          </a:p>
          <a:p>
            <a:pPr marL="457200" indent="-457200">
              <a:buFont typeface="+mj-lt"/>
              <a:buAutoNum type="arabicPeriod"/>
            </a:pPr>
            <a:r>
              <a:rPr lang="en-US" dirty="0"/>
              <a:t>Fails to capture important aspects of language like consistency and long distance dependencies</a:t>
            </a:r>
          </a:p>
        </p:txBody>
      </p:sp>
    </p:spTree>
    <p:extLst>
      <p:ext uri="{BB962C8B-B14F-4D97-AF65-F5344CB8AC3E}">
        <p14:creationId xmlns:p14="http://schemas.microsoft.com/office/powerpoint/2010/main" val="416495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idx="1"/>
          </p:nvPr>
        </p:nvSpPr>
        <p:spPr/>
        <p:txBody>
          <a:bodyPr/>
          <a:lstStyle/>
          <a:p>
            <a:r>
              <a:rPr lang="en-US" dirty="0"/>
              <a:t>A recurrent neural network (RNN) is any network that contains a cycle within its network. </a:t>
            </a:r>
          </a:p>
          <a:p>
            <a:r>
              <a:rPr lang="en-US" dirty="0"/>
              <a:t>In such networks the value of a unit can be dependent on earlier outputs as an input. </a:t>
            </a:r>
          </a:p>
          <a:p>
            <a:r>
              <a:rPr lang="en-US" dirty="0"/>
              <a:t>RNNs have proven extremely effective when applied to NLP.</a:t>
            </a:r>
          </a:p>
          <a:p>
            <a:endParaRPr lang="en-US" dirty="0"/>
          </a:p>
        </p:txBody>
      </p:sp>
      <p:pic>
        <p:nvPicPr>
          <p:cNvPr id="5" name="Picture 4"/>
          <p:cNvPicPr>
            <a:picLocks noChangeAspect="1"/>
          </p:cNvPicPr>
          <p:nvPr/>
        </p:nvPicPr>
        <p:blipFill>
          <a:blip r:embed="rId3"/>
          <a:stretch>
            <a:fillRect/>
          </a:stretch>
        </p:blipFill>
        <p:spPr>
          <a:xfrm>
            <a:off x="3536250" y="4038600"/>
            <a:ext cx="2117218" cy="2424848"/>
          </a:xfrm>
          <a:prstGeom prst="rect">
            <a:avLst/>
          </a:prstGeom>
        </p:spPr>
      </p:pic>
    </p:spTree>
    <p:extLst>
      <p:ext uri="{BB962C8B-B14F-4D97-AF65-F5344CB8AC3E}">
        <p14:creationId xmlns:p14="http://schemas.microsoft.com/office/powerpoint/2010/main" val="1778819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3" name="Content Placeholder 2"/>
          <p:cNvSpPr>
            <a:spLocks noGrp="1"/>
          </p:cNvSpPr>
          <p:nvPr>
            <p:ph idx="1"/>
          </p:nvPr>
        </p:nvSpPr>
        <p:spPr/>
        <p:txBody>
          <a:bodyPr/>
          <a:lstStyle/>
          <a:p>
            <a:r>
              <a:rPr lang="en-US" dirty="0"/>
              <a:t>We use a hidden layer from a </a:t>
            </a:r>
            <a:r>
              <a:rPr lang="en-US" b="1" dirty="0"/>
              <a:t>preceding point in time </a:t>
            </a:r>
            <a:r>
              <a:rPr lang="en-US" dirty="0"/>
              <a:t>to augment the input layer.</a:t>
            </a:r>
          </a:p>
          <a:p>
            <a:r>
              <a:rPr lang="en-US" dirty="0"/>
              <a:t>This hidden layer from the preceding point in time provides a form of </a:t>
            </a:r>
            <a:r>
              <a:rPr lang="en-US" b="1" dirty="0"/>
              <a:t>memory </a:t>
            </a:r>
            <a:r>
              <a:rPr lang="en-US" dirty="0"/>
              <a:t>or context.</a:t>
            </a:r>
          </a:p>
          <a:p>
            <a:r>
              <a:rPr lang="en-US" dirty="0"/>
              <a:t>This architecture </a:t>
            </a:r>
            <a:r>
              <a:rPr lang="en-US" b="1" dirty="0"/>
              <a:t>does not impose a fixed-length limit </a:t>
            </a:r>
            <a:r>
              <a:rPr lang="en-US" dirty="0"/>
              <a:t>on its prior context. </a:t>
            </a:r>
          </a:p>
          <a:p>
            <a:r>
              <a:rPr lang="en-US" dirty="0"/>
              <a:t>As a result, information can come from all the way back at the beginning of the input sequence.   Thus we get away from the Markov assumption. </a:t>
            </a:r>
          </a:p>
        </p:txBody>
      </p:sp>
    </p:spTree>
    <p:extLst>
      <p:ext uri="{BB962C8B-B14F-4D97-AF65-F5344CB8AC3E}">
        <p14:creationId xmlns:p14="http://schemas.microsoft.com/office/powerpoint/2010/main" val="86908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nchorCtr="0">
            <a:normAutofit/>
          </a:bodyPr>
          <a:lstStyle/>
          <a:p>
            <a:r>
              <a:rPr lang="en-US" dirty="0">
                <a:solidFill>
                  <a:srgbClr val="C00000"/>
                </a:solidFill>
              </a:rPr>
              <a:t>Neural Network LMs part 2</a:t>
            </a:r>
            <a:endParaRPr lang="en-US" dirty="0"/>
          </a:p>
        </p:txBody>
      </p:sp>
      <p:sp>
        <p:nvSpPr>
          <p:cNvPr id="5" name="Subtitle 4"/>
          <p:cNvSpPr>
            <a:spLocks noGrp="1"/>
          </p:cNvSpPr>
          <p:nvPr>
            <p:ph type="subTitle" idx="1"/>
          </p:nvPr>
        </p:nvSpPr>
        <p:spPr>
          <a:xfrm>
            <a:off x="845358" y="3048000"/>
            <a:ext cx="4280362" cy="3429000"/>
          </a:xfrm>
        </p:spPr>
        <p:txBody>
          <a:bodyPr>
            <a:normAutofit/>
          </a:bodyPr>
          <a:lstStyle/>
          <a:p>
            <a:r>
              <a:rPr lang="en-US" dirty="0"/>
              <a:t>Read </a:t>
            </a:r>
            <a:r>
              <a:rPr lang="en-US" dirty="0" err="1"/>
              <a:t>ChapterS</a:t>
            </a:r>
            <a:r>
              <a:rPr lang="en-US" dirty="0"/>
              <a:t> 7 and 9 in </a:t>
            </a:r>
            <a:r>
              <a:rPr lang="en-US" dirty="0" err="1"/>
              <a:t>Jurafsky</a:t>
            </a:r>
            <a:r>
              <a:rPr lang="en-US" dirty="0"/>
              <a:t> and Martin</a:t>
            </a:r>
          </a:p>
          <a:p>
            <a:r>
              <a:rPr lang="en-US" dirty="0"/>
              <a:t>Read Chapter 4 and 14 from Yoav Goldberg’s book </a:t>
            </a:r>
            <a:r>
              <a:rPr lang="en-US" b="1" dirty="0"/>
              <a:t>Neural Networks Methods for NLP</a:t>
            </a:r>
          </a:p>
          <a:p>
            <a:endParaRPr lang="en-US" dirty="0"/>
          </a:p>
        </p:txBody>
      </p:sp>
      <p:pic>
        <p:nvPicPr>
          <p:cNvPr id="3" name="Picture 2"/>
          <p:cNvPicPr>
            <a:picLocks noChangeAspect="1"/>
          </p:cNvPicPr>
          <p:nvPr/>
        </p:nvPicPr>
        <p:blipFill>
          <a:blip r:embed="rId2"/>
          <a:stretch>
            <a:fillRect/>
          </a:stretch>
        </p:blipFill>
        <p:spPr>
          <a:xfrm>
            <a:off x="6062720" y="3048000"/>
            <a:ext cx="3081280" cy="3810000"/>
          </a:xfrm>
          <a:prstGeom prst="rect">
            <a:avLst/>
          </a:prstGeom>
        </p:spPr>
      </p:pic>
    </p:spTree>
    <p:extLst>
      <p:ext uri="{BB962C8B-B14F-4D97-AF65-F5344CB8AC3E}">
        <p14:creationId xmlns:p14="http://schemas.microsoft.com/office/powerpoint/2010/main" val="2933182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as a feedforward network</a:t>
            </a:r>
          </a:p>
        </p:txBody>
      </p:sp>
      <p:pic>
        <p:nvPicPr>
          <p:cNvPr id="4" name="Content Placeholder 3"/>
          <p:cNvPicPr>
            <a:picLocks noGrp="1" noChangeAspect="1"/>
          </p:cNvPicPr>
          <p:nvPr>
            <p:ph idx="1"/>
          </p:nvPr>
        </p:nvPicPr>
        <p:blipFill>
          <a:blip r:embed="rId3"/>
          <a:stretch>
            <a:fillRect/>
          </a:stretch>
        </p:blipFill>
        <p:spPr>
          <a:xfrm>
            <a:off x="914400" y="2057400"/>
            <a:ext cx="7605505" cy="3452499"/>
          </a:xfrm>
          <a:prstGeom prst="rect">
            <a:avLst/>
          </a:prstGeom>
        </p:spPr>
      </p:pic>
    </p:spTree>
    <p:extLst>
      <p:ext uri="{BB962C8B-B14F-4D97-AF65-F5344CB8AC3E}">
        <p14:creationId xmlns:p14="http://schemas.microsoft.com/office/powerpoint/2010/main" val="183854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inference</a:t>
            </a:r>
          </a:p>
        </p:txBody>
      </p:sp>
      <p:sp>
        <p:nvSpPr>
          <p:cNvPr id="5" name="Content Placeholder 4"/>
          <p:cNvSpPr>
            <a:spLocks noGrp="1"/>
          </p:cNvSpPr>
          <p:nvPr>
            <p:ph idx="1"/>
          </p:nvPr>
        </p:nvSpPr>
        <p:spPr>
          <a:xfrm>
            <a:off x="822959" y="4038600"/>
            <a:ext cx="7543801" cy="1830494"/>
          </a:xfrm>
        </p:spPr>
        <p:txBody>
          <a:bodyPr/>
          <a:lstStyle/>
          <a:p>
            <a:r>
              <a:rPr lang="en-US" dirty="0"/>
              <a:t>This allows us to have an output sequence equal in length to the input sequence. </a:t>
            </a:r>
          </a:p>
        </p:txBody>
      </p:sp>
      <p:pic>
        <p:nvPicPr>
          <p:cNvPr id="6" name="Picture 5"/>
          <p:cNvPicPr>
            <a:picLocks noChangeAspect="1"/>
          </p:cNvPicPr>
          <p:nvPr/>
        </p:nvPicPr>
        <p:blipFill>
          <a:blip r:embed="rId3"/>
          <a:stretch>
            <a:fillRect/>
          </a:stretch>
        </p:blipFill>
        <p:spPr>
          <a:xfrm>
            <a:off x="1981200" y="1828800"/>
            <a:ext cx="5906239" cy="2073210"/>
          </a:xfrm>
          <a:prstGeom prst="rect">
            <a:avLst/>
          </a:prstGeom>
        </p:spPr>
      </p:pic>
    </p:spTree>
    <p:extLst>
      <p:ext uri="{BB962C8B-B14F-4D97-AF65-F5344CB8AC3E}">
        <p14:creationId xmlns:p14="http://schemas.microsoft.com/office/powerpoint/2010/main" val="33278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Unrolled RNN</a:t>
            </a:r>
          </a:p>
        </p:txBody>
      </p:sp>
      <p:pic>
        <p:nvPicPr>
          <p:cNvPr id="4" name="Content Placeholder 3"/>
          <p:cNvPicPr>
            <a:picLocks noGrp="1" noChangeAspect="1"/>
          </p:cNvPicPr>
          <p:nvPr>
            <p:ph idx="1"/>
          </p:nvPr>
        </p:nvPicPr>
        <p:blipFill>
          <a:blip r:embed="rId3"/>
          <a:stretch>
            <a:fillRect/>
          </a:stretch>
        </p:blipFill>
        <p:spPr>
          <a:xfrm>
            <a:off x="990600" y="1676400"/>
            <a:ext cx="7467600" cy="4672138"/>
          </a:xfrm>
          <a:prstGeom prst="rect">
            <a:avLst/>
          </a:prstGeom>
        </p:spPr>
      </p:pic>
      <p:sp>
        <p:nvSpPr>
          <p:cNvPr id="5" name="TextBox 4"/>
          <p:cNvSpPr txBox="1"/>
          <p:nvPr/>
        </p:nvSpPr>
        <p:spPr>
          <a:xfrm>
            <a:off x="5105400" y="6163872"/>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407184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RNNs</a:t>
            </a:r>
          </a:p>
        </p:txBody>
      </p:sp>
      <p:sp>
        <p:nvSpPr>
          <p:cNvPr id="3" name="Content Placeholder 2"/>
          <p:cNvSpPr>
            <a:spLocks noGrp="1"/>
          </p:cNvSpPr>
          <p:nvPr>
            <p:ph idx="1"/>
          </p:nvPr>
        </p:nvSpPr>
        <p:spPr/>
        <p:txBody>
          <a:bodyPr/>
          <a:lstStyle/>
          <a:p>
            <a:r>
              <a:rPr lang="en-US" dirty="0"/>
              <a:t>Just like with feedforward networks, we’ll use a training set, a loss function, and back-propagation to get the gradients needed to adjust the weights in an RNN.</a:t>
            </a:r>
          </a:p>
          <a:p>
            <a:r>
              <a:rPr lang="en-US" dirty="0"/>
              <a:t>The weights we need to update are:</a:t>
            </a:r>
          </a:p>
          <a:p>
            <a:r>
              <a:rPr lang="en-US" b="1" dirty="0"/>
              <a:t>W </a:t>
            </a:r>
            <a:r>
              <a:rPr lang="en-US" dirty="0"/>
              <a:t>– the weights from the input layer to the hidden layer</a:t>
            </a:r>
            <a:br>
              <a:rPr lang="en-US" dirty="0"/>
            </a:br>
            <a:r>
              <a:rPr lang="en-US" b="1" dirty="0"/>
              <a:t>U</a:t>
            </a:r>
            <a:r>
              <a:rPr lang="en-US" dirty="0"/>
              <a:t> – the weights from the previous hidden layer to the current hidden layer</a:t>
            </a:r>
            <a:br>
              <a:rPr lang="en-US" dirty="0"/>
            </a:br>
            <a:r>
              <a:rPr lang="en-US" b="1" dirty="0"/>
              <a:t>V</a:t>
            </a:r>
            <a:r>
              <a:rPr lang="en-US" dirty="0"/>
              <a:t> – the weights from the hidden layer to the output layer</a:t>
            </a:r>
          </a:p>
          <a:p>
            <a:br>
              <a:rPr lang="en-US" dirty="0"/>
            </a:br>
            <a:endParaRPr lang="en-US" dirty="0"/>
          </a:p>
          <a:p>
            <a:endParaRPr lang="en-US" b="1" dirty="0"/>
          </a:p>
          <a:p>
            <a:endParaRPr lang="en-US" dirty="0"/>
          </a:p>
        </p:txBody>
      </p:sp>
    </p:spTree>
    <p:extLst>
      <p:ext uri="{BB962C8B-B14F-4D97-AF65-F5344CB8AC3E}">
        <p14:creationId xmlns:p14="http://schemas.microsoft.com/office/powerpoint/2010/main" val="420637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RNNs</a:t>
            </a:r>
          </a:p>
        </p:txBody>
      </p:sp>
      <p:sp>
        <p:nvSpPr>
          <p:cNvPr id="3" name="Content Placeholder 2"/>
          <p:cNvSpPr>
            <a:spLocks noGrp="1"/>
          </p:cNvSpPr>
          <p:nvPr>
            <p:ph idx="1"/>
          </p:nvPr>
        </p:nvSpPr>
        <p:spPr/>
        <p:txBody>
          <a:bodyPr/>
          <a:lstStyle/>
          <a:p>
            <a:r>
              <a:rPr lang="en-US" dirty="0"/>
              <a:t>New considerations:</a:t>
            </a:r>
          </a:p>
          <a:p>
            <a:pPr marL="457200" indent="-457200">
              <a:buFont typeface="+mj-lt"/>
              <a:buAutoNum type="arabicPeriod"/>
            </a:pPr>
            <a:r>
              <a:rPr lang="en-US" dirty="0"/>
              <a:t>to compute the loss function for the output at time </a:t>
            </a:r>
            <a:r>
              <a:rPr lang="en-US" i="1" dirty="0"/>
              <a:t>t </a:t>
            </a:r>
            <a:r>
              <a:rPr lang="en-US" dirty="0"/>
              <a:t>we need the hidden layer from time </a:t>
            </a:r>
            <a:r>
              <a:rPr lang="en-US" i="1" dirty="0"/>
              <a:t>t </a:t>
            </a:r>
            <a:r>
              <a:rPr lang="en-US" dirty="0"/>
              <a:t>− 1.</a:t>
            </a:r>
          </a:p>
          <a:p>
            <a:pPr marL="457200" indent="-457200">
              <a:buFont typeface="+mj-lt"/>
              <a:buAutoNum type="arabicPeriod"/>
            </a:pPr>
            <a:r>
              <a:rPr lang="en-US" dirty="0"/>
              <a:t>The hidden layer at time </a:t>
            </a:r>
            <a:r>
              <a:rPr lang="en-US" i="1" dirty="0"/>
              <a:t>t</a:t>
            </a:r>
            <a:r>
              <a:rPr lang="en-US" dirty="0"/>
              <a:t> influences both the output at time </a:t>
            </a:r>
            <a:r>
              <a:rPr lang="en-US" i="1" dirty="0"/>
              <a:t>t </a:t>
            </a:r>
            <a:r>
              <a:rPr lang="en-US" dirty="0"/>
              <a:t>and the hidden layer at time </a:t>
            </a:r>
            <a:r>
              <a:rPr lang="en-US" i="1" dirty="0"/>
              <a:t>t </a:t>
            </a:r>
            <a:r>
              <a:rPr lang="en-US" dirty="0"/>
              <a:t>+ 1 (and hence the output and loss at </a:t>
            </a:r>
            <a:r>
              <a:rPr lang="en-US" i="1" dirty="0"/>
              <a:t>t</a:t>
            </a:r>
            <a:r>
              <a:rPr lang="en-US" dirty="0"/>
              <a:t>+1)</a:t>
            </a:r>
          </a:p>
          <a:p>
            <a:pPr marL="0" indent="0">
              <a:buNone/>
            </a:pPr>
            <a:r>
              <a:rPr lang="en-US" dirty="0"/>
              <a:t>To assess the error accruing to </a:t>
            </a:r>
            <a:r>
              <a:rPr lang="en-US" i="1" dirty="0" err="1"/>
              <a:t>h</a:t>
            </a:r>
            <a:r>
              <a:rPr lang="en-US" i="1" baseline="-25000" dirty="0" err="1"/>
              <a:t>t</a:t>
            </a:r>
            <a:r>
              <a:rPr lang="en-US" i="1" dirty="0"/>
              <a:t> </a:t>
            </a:r>
            <a:r>
              <a:rPr lang="en-US" dirty="0"/>
              <a:t>, we’ll need to know its influence on both the current output </a:t>
            </a:r>
            <a:r>
              <a:rPr lang="en-US" i="1" dirty="0"/>
              <a:t>as well as the ones that follow</a:t>
            </a:r>
            <a:r>
              <a:rPr lang="en-US" dirty="0"/>
              <a:t>. </a:t>
            </a:r>
          </a:p>
        </p:txBody>
      </p:sp>
    </p:spTree>
    <p:extLst>
      <p:ext uri="{BB962C8B-B14F-4D97-AF65-F5344CB8AC3E}">
        <p14:creationId xmlns:p14="http://schemas.microsoft.com/office/powerpoint/2010/main" val="677071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of errors</a:t>
            </a:r>
          </a:p>
        </p:txBody>
      </p:sp>
      <p:pic>
        <p:nvPicPr>
          <p:cNvPr id="4" name="Content Placeholder 3"/>
          <p:cNvPicPr>
            <a:picLocks noGrp="1" noChangeAspect="1"/>
          </p:cNvPicPr>
          <p:nvPr>
            <p:ph idx="1"/>
          </p:nvPr>
        </p:nvPicPr>
        <p:blipFill>
          <a:blip r:embed="rId3"/>
          <a:stretch>
            <a:fillRect/>
          </a:stretch>
        </p:blipFill>
        <p:spPr>
          <a:xfrm>
            <a:off x="892225" y="1600200"/>
            <a:ext cx="7492256" cy="4943344"/>
          </a:xfrm>
          <a:prstGeom prst="rect">
            <a:avLst/>
          </a:prstGeom>
        </p:spPr>
      </p:pic>
      <p:sp>
        <p:nvSpPr>
          <p:cNvPr id="5" name="TextBox 4"/>
          <p:cNvSpPr txBox="1"/>
          <p:nvPr/>
        </p:nvSpPr>
        <p:spPr>
          <a:xfrm>
            <a:off x="5105400" y="6400800"/>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139871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2C11-D394-2A4B-A51B-EBED02AC85CD}"/>
              </a:ext>
            </a:extLst>
          </p:cNvPr>
          <p:cNvSpPr>
            <a:spLocks noGrp="1"/>
          </p:cNvSpPr>
          <p:nvPr>
            <p:ph type="title"/>
          </p:nvPr>
        </p:nvSpPr>
        <p:spPr/>
        <p:txBody>
          <a:bodyPr/>
          <a:lstStyle/>
          <a:p>
            <a:r>
              <a:rPr lang="en-US" dirty="0"/>
              <a:t>Vanishing/Exploding Gradients</a:t>
            </a:r>
          </a:p>
        </p:txBody>
      </p:sp>
      <p:sp>
        <p:nvSpPr>
          <p:cNvPr id="3" name="Content Placeholder 2">
            <a:extLst>
              <a:ext uri="{FF2B5EF4-FFF2-40B4-BE49-F238E27FC236}">
                <a16:creationId xmlns:a16="http://schemas.microsoft.com/office/drawing/2014/main" id="{543815DA-D4C1-914C-A094-647F152277E3}"/>
              </a:ext>
            </a:extLst>
          </p:cNvPr>
          <p:cNvSpPr>
            <a:spLocks noGrp="1"/>
          </p:cNvSpPr>
          <p:nvPr>
            <p:ph idx="1"/>
          </p:nvPr>
        </p:nvSpPr>
        <p:spPr/>
        <p:txBody>
          <a:bodyPr/>
          <a:lstStyle/>
          <a:p>
            <a:r>
              <a:rPr lang="en-US" dirty="0"/>
              <a:t>In deep networks, it is common for the error gradients to either vanish or explode as they backpropagate. The problem is more severe in deeper networks, especially in RNNs.</a:t>
            </a:r>
          </a:p>
          <a:p>
            <a:r>
              <a:rPr lang="en-US" dirty="0"/>
              <a:t>Dealing with vanishing gradients is still an open research question. Solutions include:</a:t>
            </a:r>
          </a:p>
          <a:p>
            <a:pPr marL="457200" indent="-457200">
              <a:buFont typeface="+mj-lt"/>
              <a:buAutoNum type="arabicPeriod"/>
            </a:pPr>
            <a:r>
              <a:rPr lang="en-US" dirty="0"/>
              <a:t>making the networks shallower</a:t>
            </a:r>
          </a:p>
          <a:p>
            <a:pPr marL="457200" indent="-457200">
              <a:buFont typeface="+mj-lt"/>
              <a:buAutoNum type="arabicPeriod"/>
            </a:pPr>
            <a:r>
              <a:rPr lang="en-US" dirty="0"/>
              <a:t>step-wise training where first layers are trained and then fixed</a:t>
            </a:r>
          </a:p>
          <a:p>
            <a:pPr marL="457200" indent="-457200">
              <a:buFont typeface="+mj-lt"/>
              <a:buAutoNum type="arabicPeriod"/>
            </a:pPr>
            <a:r>
              <a:rPr lang="en-US" dirty="0"/>
              <a:t>performing batch-normalization</a:t>
            </a:r>
          </a:p>
          <a:p>
            <a:pPr marL="457200" indent="-457200">
              <a:buFont typeface="+mj-lt"/>
              <a:buAutoNum type="arabicPeriod"/>
            </a:pPr>
            <a:r>
              <a:rPr lang="en-US" dirty="0"/>
              <a:t>using specialized NN architectures like LSTM and GRU</a:t>
            </a:r>
          </a:p>
        </p:txBody>
      </p:sp>
    </p:spTree>
    <p:extLst>
      <p:ext uri="{BB962C8B-B14F-4D97-AF65-F5344CB8AC3E}">
        <p14:creationId xmlns:p14="http://schemas.microsoft.com/office/powerpoint/2010/main" val="1193412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Language Models</a:t>
            </a:r>
          </a:p>
        </p:txBody>
      </p:sp>
      <p:sp>
        <p:nvSpPr>
          <p:cNvPr id="3" name="Content Placeholder 2"/>
          <p:cNvSpPr>
            <a:spLocks noGrp="1"/>
          </p:cNvSpPr>
          <p:nvPr>
            <p:ph idx="1"/>
          </p:nvPr>
        </p:nvSpPr>
        <p:spPr/>
        <p:txBody>
          <a:bodyPr/>
          <a:lstStyle/>
          <a:p>
            <a:r>
              <a:rPr lang="en-US" dirty="0"/>
              <a:t>Unlike n-gram LMs and feedforward networks with sliding windows, RNN LMs don’t use a fixed size context window.</a:t>
            </a:r>
          </a:p>
          <a:p>
            <a:r>
              <a:rPr lang="en-US" dirty="0"/>
              <a:t>They predict the next word in a sequence by using the current word and the previous hidden state as input.</a:t>
            </a:r>
          </a:p>
          <a:p>
            <a:r>
              <a:rPr lang="en-US" dirty="0"/>
              <a:t>The hidden state embodies information about all of the preceding words all the way back to the beginning of the sequence. </a:t>
            </a:r>
          </a:p>
          <a:p>
            <a:r>
              <a:rPr lang="en-US" dirty="0"/>
              <a:t>Thus they can potentially take more context into account than n-gram LMs and NN LMs that use a sliding window.</a:t>
            </a:r>
          </a:p>
          <a:p>
            <a:endParaRPr lang="en-US" dirty="0"/>
          </a:p>
          <a:p>
            <a:endParaRPr lang="en-US" dirty="0"/>
          </a:p>
        </p:txBody>
      </p:sp>
    </p:spTree>
    <p:extLst>
      <p:ext uri="{BB962C8B-B14F-4D97-AF65-F5344CB8AC3E}">
        <p14:creationId xmlns:p14="http://schemas.microsoft.com/office/powerpoint/2010/main" val="1147919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Generation with </a:t>
            </a:r>
            <a:r>
              <a:rPr lang="en-US" dirty="0"/>
              <a:t>an RNN LM</a:t>
            </a:r>
          </a:p>
        </p:txBody>
      </p:sp>
      <p:pic>
        <p:nvPicPr>
          <p:cNvPr id="4" name="Content Placeholder 3"/>
          <p:cNvPicPr>
            <a:picLocks noGrp="1" noChangeAspect="1"/>
          </p:cNvPicPr>
          <p:nvPr>
            <p:ph idx="1"/>
          </p:nvPr>
        </p:nvPicPr>
        <p:blipFill>
          <a:blip r:embed="rId2"/>
          <a:stretch>
            <a:fillRect/>
          </a:stretch>
        </p:blipFill>
        <p:spPr>
          <a:xfrm>
            <a:off x="1145874" y="1738848"/>
            <a:ext cx="7083726" cy="4128552"/>
          </a:xfrm>
          <a:prstGeom prst="rect">
            <a:avLst/>
          </a:prstGeom>
        </p:spPr>
      </p:pic>
    </p:spTree>
    <p:extLst>
      <p:ext uri="{BB962C8B-B14F-4D97-AF65-F5344CB8AC3E}">
        <p14:creationId xmlns:p14="http://schemas.microsoft.com/office/powerpoint/2010/main" val="201223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Sequences</a:t>
            </a:r>
          </a:p>
        </p:txBody>
      </p:sp>
      <p:pic>
        <p:nvPicPr>
          <p:cNvPr id="4" name="Content Placeholder 3"/>
          <p:cNvPicPr>
            <a:picLocks noGrp="1" noChangeAspect="1"/>
          </p:cNvPicPr>
          <p:nvPr>
            <p:ph idx="1"/>
          </p:nvPr>
        </p:nvPicPr>
        <p:blipFill>
          <a:blip r:embed="rId3"/>
          <a:stretch>
            <a:fillRect/>
          </a:stretch>
        </p:blipFill>
        <p:spPr>
          <a:xfrm>
            <a:off x="700539" y="2133600"/>
            <a:ext cx="7788641" cy="3773379"/>
          </a:xfrm>
          <a:prstGeom prst="rect">
            <a:avLst/>
          </a:prstGeom>
        </p:spPr>
      </p:pic>
    </p:spTree>
    <p:extLst>
      <p:ext uri="{BB962C8B-B14F-4D97-AF65-F5344CB8AC3E}">
        <p14:creationId xmlns:p14="http://schemas.microsoft.com/office/powerpoint/2010/main" val="145002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2117179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Classifiers</a:t>
            </a:r>
          </a:p>
        </p:txBody>
      </p:sp>
      <p:pic>
        <p:nvPicPr>
          <p:cNvPr id="5" name="Picture 4"/>
          <p:cNvPicPr>
            <a:picLocks noChangeAspect="1"/>
          </p:cNvPicPr>
          <p:nvPr/>
        </p:nvPicPr>
        <p:blipFill>
          <a:blip r:embed="rId3"/>
          <a:stretch>
            <a:fillRect/>
          </a:stretch>
        </p:blipFill>
        <p:spPr>
          <a:xfrm>
            <a:off x="720725" y="1905000"/>
            <a:ext cx="7419975" cy="4343400"/>
          </a:xfrm>
          <a:prstGeom prst="rect">
            <a:avLst/>
          </a:prstGeom>
        </p:spPr>
      </p:pic>
    </p:spTree>
    <p:extLst>
      <p:ext uri="{BB962C8B-B14F-4D97-AF65-F5344CB8AC3E}">
        <p14:creationId xmlns:p14="http://schemas.microsoft.com/office/powerpoint/2010/main" val="105608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488948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2102554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 for sequence classification</a:t>
            </a:r>
          </a:p>
        </p:txBody>
      </p:sp>
      <p:pic>
        <p:nvPicPr>
          <p:cNvPr id="4" name="Picture 3"/>
          <p:cNvPicPr>
            <a:picLocks noChangeAspect="1"/>
          </p:cNvPicPr>
          <p:nvPr/>
        </p:nvPicPr>
        <p:blipFill>
          <a:blip r:embed="rId2"/>
          <a:stretch>
            <a:fillRect/>
          </a:stretch>
        </p:blipFill>
        <p:spPr>
          <a:xfrm>
            <a:off x="1143000" y="1828799"/>
            <a:ext cx="7086600" cy="4681057"/>
          </a:xfrm>
          <a:prstGeom prst="rect">
            <a:avLst/>
          </a:prstGeom>
        </p:spPr>
      </p:pic>
    </p:spTree>
    <p:extLst>
      <p:ext uri="{BB962C8B-B14F-4D97-AF65-F5344CB8AC3E}">
        <p14:creationId xmlns:p14="http://schemas.microsoft.com/office/powerpoint/2010/main" val="2042032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67393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8403-8A20-CE4E-BFB3-C293D3C3169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0030C91-9368-3C40-8AED-17ECD5C36B20}"/>
              </a:ext>
            </a:extLst>
          </p:cNvPr>
          <p:cNvSpPr>
            <a:spLocks noGrp="1"/>
          </p:cNvSpPr>
          <p:nvPr>
            <p:ph idx="1"/>
          </p:nvPr>
        </p:nvSpPr>
        <p:spPr/>
        <p:txBody>
          <a:bodyPr/>
          <a:lstStyle/>
          <a:p>
            <a:r>
              <a:rPr lang="en-US" dirty="0"/>
              <a:t>RNNs allow us to process sequences one element at a time.</a:t>
            </a:r>
          </a:p>
          <a:p>
            <a:r>
              <a:rPr lang="en-US" dirty="0"/>
              <a:t>RNNs can have one output per input.  The output at a point in time is based on the current input and the hidden layer from the previous step.</a:t>
            </a:r>
          </a:p>
          <a:p>
            <a:r>
              <a:rPr lang="en-US" dirty="0"/>
              <a:t>RNNs can be trained similarly to feed forward NNs are using backpropagation through time.</a:t>
            </a:r>
          </a:p>
          <a:p>
            <a:r>
              <a:rPr lang="en-US" dirty="0"/>
              <a:t>Applications: LMs, generation, sequence labeling like POS tagging, sequence classification. </a:t>
            </a:r>
          </a:p>
          <a:p>
            <a:endParaRPr lang="en-US" dirty="0"/>
          </a:p>
          <a:p>
            <a:r>
              <a:rPr lang="en-US" dirty="0"/>
              <a:t>Next time: </a:t>
            </a:r>
            <a:r>
              <a:rPr lang="en-US"/>
              <a:t>POS tagging!</a:t>
            </a:r>
            <a:endParaRPr lang="en-US" dirty="0"/>
          </a:p>
          <a:p>
            <a:endParaRPr lang="en-US" dirty="0"/>
          </a:p>
        </p:txBody>
      </p:sp>
    </p:spTree>
    <p:extLst>
      <p:ext uri="{BB962C8B-B14F-4D97-AF65-F5344CB8AC3E}">
        <p14:creationId xmlns:p14="http://schemas.microsoft.com/office/powerpoint/2010/main" val="325018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Feed-Forward NN</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914400" y="3654669"/>
            <a:ext cx="5425029" cy="2971799"/>
          </a:xfrm>
          <a:prstGeom prst="rect">
            <a:avLst/>
          </a:prstGeom>
        </p:spPr>
      </p:pic>
      <p:sp>
        <p:nvSpPr>
          <p:cNvPr id="5" name="TextBox 4"/>
          <p:cNvSpPr txBox="1"/>
          <p:nvPr/>
        </p:nvSpPr>
        <p:spPr>
          <a:xfrm>
            <a:off x="6705600" y="6257136"/>
            <a:ext cx="2107244"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6682175" y="4803446"/>
            <a:ext cx="2267544"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6625450" y="3676740"/>
            <a:ext cx="2253117"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351193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820261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Curse of dimensionality  AKA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196135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725662"/>
              </a:xfrm>
            </p:spPr>
            <p:txBody>
              <a:bodyPr>
                <a:noAutofit/>
              </a:bodyPr>
              <a:lstStyle/>
              <a:p>
                <a:r>
                  <a:rPr lang="en-US" sz="2400" dirty="0">
                    <a:latin typeface="+mj-lt"/>
                  </a:rPr>
                  <a:t>In LMs we use the chain rule to get the conditional probability of the next word in the sequence given all of the previous words:</a:t>
                </a:r>
              </a:p>
              <a:p>
                <a:pPr algn="ctr"/>
                <a14:m>
                  <m:oMath xmlns:m="http://schemas.openxmlformats.org/officeDocument/2006/math">
                    <m:r>
                      <a:rPr lang="en-US" sz="2400" b="0" i="1" smtClean="0">
                        <a:latin typeface="Cambria Math" charset="0"/>
                      </a:rPr>
                      <m:t>𝑃</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3</m:t>
                        </m:r>
                      </m:sub>
                    </m:sSub>
                  </m:oMath>
                </a14:m>
                <a:r>
                  <a:rPr lang="mr-IN" sz="2400" dirty="0">
                    <a:latin typeface="+mj-lt"/>
                  </a:rPr>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𝑡</m:t>
                        </m:r>
                      </m:sub>
                    </m:sSub>
                    <m:r>
                      <a:rPr lang="en-US" sz="2400" b="0" i="0" smtClean="0">
                        <a:latin typeface="Cambria Math" charset="0"/>
                      </a:rPr>
                      <m:t>)= </m:t>
                    </m:r>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𝑡</m:t>
                        </m:r>
                        <m:r>
                          <a:rPr lang="en-US" sz="2400" b="0" i="1" smtClean="0">
                            <a:latin typeface="Cambria Math" charset="0"/>
                          </a:rPr>
                          <m:t>=1</m:t>
                        </m:r>
                      </m:sub>
                      <m:sup>
                        <m:r>
                          <a:rPr lang="en-US" sz="2400" b="0" i="1" smtClean="0">
                            <a:latin typeface="Cambria Math" charset="0"/>
                          </a:rPr>
                          <m:t>𝑇</m:t>
                        </m:r>
                      </m:sup>
                      <m:e>
                        <m:r>
                          <a:rPr lang="en-US" sz="2400" b="0" i="1" smtClean="0">
                            <a:latin typeface="Cambria Math" charset="0"/>
                          </a:rPr>
                          <m:t>𝑃</m:t>
                        </m:r>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b="0" i="1" smtClean="0">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725662"/>
              </a:xfrm>
              <a:blipFill>
                <a:blip r:embed="rId3"/>
                <a:stretch>
                  <a:fillRect l="-1176" t="-1340" r="-1008" b="-268"/>
                </a:stretch>
              </a:blipFill>
            </p:spPr>
            <p:txBody>
              <a:bodyPr/>
              <a:lstStyle/>
              <a:p>
                <a:r>
                  <a:rPr lang="en-US">
                    <a:noFill/>
                  </a:rPr>
                  <a:t> </a:t>
                </a:r>
              </a:p>
            </p:txBody>
          </p:sp>
        </mc:Fallback>
      </mc:AlternateContent>
    </p:spTree>
    <p:extLst>
      <p:ext uri="{BB962C8B-B14F-4D97-AF65-F5344CB8AC3E}">
        <p14:creationId xmlns:p14="http://schemas.microsoft.com/office/powerpoint/2010/main" val="2083170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N-gram LMs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Estimate the probability of the next word in a sequence, given the entire prior context </a:t>
                </a:r>
                <a:r>
                  <a:rPr lang="en-US" i="1" dirty="0"/>
                  <a:t>P</a:t>
                </a:r>
                <a:r>
                  <a:rPr lang="en-US" dirty="0"/>
                  <a:t>(</a:t>
                </a:r>
                <a:r>
                  <a:rPr lang="en-US" i="1" dirty="0"/>
                  <a:t>w</a:t>
                </a:r>
                <a:r>
                  <a:rPr lang="en-US" i="1" baseline="-25000" dirty="0"/>
                  <a:t>t</a:t>
                </a:r>
                <a:r>
                  <a:rPr lang="en-US" dirty="0"/>
                  <a:t>|</a:t>
                </a:r>
                <a:r>
                  <a:rPr lang="en-US" i="1" dirty="0"/>
                  <a:t>w</a:t>
                </a:r>
                <a:r>
                  <a:rPr lang="en-US" i="1" baseline="-25000" dirty="0"/>
                  <a:t>1</a:t>
                </a:r>
                <a:r>
                  <a:rPr lang="en-US" i="1" baseline="30000" dirty="0"/>
                  <a:t>t</a:t>
                </a:r>
                <a:r>
                  <a:rPr lang="en-US" baseline="30000" dirty="0"/>
                  <a:t>−1</a:t>
                </a:r>
                <a:r>
                  <a:rPr lang="en-US" dirty="0"/>
                  <a:t>).  We use the Markov assumption approximate the probability based on the n-1 previous words.</a:t>
                </a:r>
              </a:p>
              <a:p>
                <a:endParaRPr lang="en-US" dirty="0"/>
              </a:p>
              <a:p>
                <a:endParaRPr lang="en-US" dirty="0"/>
              </a:p>
              <a:p>
                <a:r>
                  <a:rPr lang="en-US" dirty="0"/>
                  <a:t>For a 4-gram model, we use MLE estimate the probability a large corpus.</a:t>
                </a:r>
              </a:p>
              <a:p>
                <a:endParaRPr lang="en-US" baseline="-25000" dirty="0"/>
              </a:p>
              <a:p>
                <a14:m>
                  <m:oMath xmlns:m="http://schemas.openxmlformats.org/officeDocument/2006/math">
                    <m:r>
                      <a:rPr lang="en-US" b="0" i="1" smtClean="0">
                        <a:latin typeface="Cambria Math" charset="0"/>
                      </a:rPr>
                      <m:t>𝑃</m:t>
                    </m:r>
                    <m:d>
                      <m:dPr>
                        <m:ctrlPr>
                          <a:rPr lang="is-IS" b="0" i="1" baseline="-2500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𝑡</m:t>
                            </m:r>
                          </m:sub>
                        </m:sSub>
                        <m:r>
                          <a:rPr lang="en-US" b="0" i="1" smtClean="0">
                            <a:latin typeface="Cambria Math" charset="0"/>
                          </a:rPr>
                          <m:t>|</m:t>
                        </m:r>
                        <m:sSub>
                          <m:sSubPr>
                            <m:ctrlPr>
                              <a:rPr lang="en-US" i="1" smtClean="0">
                                <a:latin typeface="Cambria Math" panose="02040503050406030204" pitchFamily="18" charset="0"/>
                              </a:rPr>
                            </m:ctrlPr>
                          </m:sSubPr>
                          <m:e>
                            <m:r>
                              <a:rPr lang="en-US" i="1">
                                <a:latin typeface="Cambria Math" charset="0"/>
                              </a:rPr>
                              <m:t>𝑤</m:t>
                            </m:r>
                          </m:e>
                          <m:sub>
                            <m:r>
                              <a:rPr lang="en-US" i="1">
                                <a:latin typeface="Cambria Math" charset="0"/>
                              </a:rPr>
                              <m:t>𝑡</m:t>
                            </m:r>
                            <m:r>
                              <a:rPr lang="en-US" b="0" i="1" smtClean="0">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m:t>
                            </m:r>
                          </m:sub>
                        </m:sSub>
                      </m:e>
                    </m:d>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𝑐𝑜𝑢𝑛𝑡</m:t>
                        </m:r>
                        <m:d>
                          <m:dPr>
                            <m:ctrlPr>
                              <a:rPr lang="is-I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 </m:t>
                                </m:r>
                              </m:sub>
                            </m:sSub>
                          </m:e>
                        </m:d>
                      </m:num>
                      <m:den>
                        <m:r>
                          <a:rPr lang="en-US" i="1">
                            <a:latin typeface="Cambria Math" charset="0"/>
                          </a:rPr>
                          <m:t>𝑐𝑜𝑢𝑛𝑡</m:t>
                        </m:r>
                        <m:d>
                          <m:dPr>
                            <m:ctrlPr>
                              <a:rPr lang="is-I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−1 </m:t>
                                </m:r>
                              </m:sub>
                            </m:sSub>
                          </m:e>
                        </m:d>
                      </m:den>
                    </m:f>
                  </m:oMath>
                </a14:m>
                <a:endParaRPr lang="en-US" dirty="0"/>
              </a:p>
              <a:p>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08"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60DD6C-6995-EE49-B363-4D45E8C42363}"/>
                  </a:ext>
                </a:extLst>
              </p:cNvPr>
              <p:cNvSpPr txBox="1"/>
              <p:nvPr/>
            </p:nvSpPr>
            <p:spPr>
              <a:xfrm>
                <a:off x="2362200" y="3051396"/>
                <a:ext cx="3933256" cy="377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𝑡</m:t>
                          </m:r>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e>
                      </m:d>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+1</m:t>
                          </m:r>
                        </m:sub>
                        <m:sup>
                          <m:r>
                            <a:rPr lang="en-US" sz="2400" i="1">
                              <a:latin typeface="Cambria Math" panose="02040503050406030204" pitchFamily="18" charset="0"/>
                            </a:rPr>
                            <m:t>𝑡</m:t>
                          </m:r>
                          <m:r>
                            <a:rPr lang="en-US" sz="2400" i="1">
                              <a:latin typeface="Cambria Math" panose="02040503050406030204" pitchFamily="18" charset="0"/>
                            </a:rPr>
                            <m:t>−1</m:t>
                          </m:r>
                        </m:sup>
                      </m:sSubSup>
                      <m:r>
                        <a:rPr lang="en-US" sz="2400" i="1">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5F60DD6C-6995-EE49-B363-4D45E8C42363}"/>
                  </a:ext>
                </a:extLst>
              </p:cNvPr>
              <p:cNvSpPr txBox="1">
                <a:spLocks noRot="1" noChangeAspect="1" noMove="1" noResize="1" noEditPoints="1" noAdjustHandles="1" noChangeArrowheads="1" noChangeShapeType="1" noTextEdit="1"/>
              </p:cNvSpPr>
              <p:nvPr/>
            </p:nvSpPr>
            <p:spPr>
              <a:xfrm>
                <a:off x="2362200" y="3051396"/>
                <a:ext cx="3933256" cy="377604"/>
              </a:xfrm>
              <a:prstGeom prst="rect">
                <a:avLst/>
              </a:prstGeom>
              <a:blipFill>
                <a:blip r:embed="rId4"/>
                <a:stretch>
                  <a:fillRect l="-1286" t="-6667" r="-1929" b="-33333"/>
                </a:stretch>
              </a:blipFill>
            </p:spPr>
            <p:txBody>
              <a:bodyPr/>
              <a:lstStyle/>
              <a:p>
                <a:r>
                  <a:rPr lang="en-US">
                    <a:noFill/>
                  </a:rPr>
                  <a:t> </a:t>
                </a:r>
              </a:p>
            </p:txBody>
          </p:sp>
        </mc:Fallback>
      </mc:AlternateContent>
    </p:spTree>
    <p:extLst>
      <p:ext uri="{BB962C8B-B14F-4D97-AF65-F5344CB8AC3E}">
        <p14:creationId xmlns:p14="http://schemas.microsoft.com/office/powerpoint/2010/main" val="199338879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40714</TotalTime>
  <Words>4488</Words>
  <Application>Microsoft Macintosh PowerPoint</Application>
  <PresentationFormat>On-screen Show (4:3)</PresentationFormat>
  <Paragraphs>308</Paragraphs>
  <Slides>45</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Calibri Light</vt:lpstr>
      <vt:lpstr>Cambria Math</vt:lpstr>
      <vt:lpstr>Times</vt:lpstr>
      <vt:lpstr>Retrospect</vt:lpstr>
      <vt:lpstr>Neural Networks  part 2</vt:lpstr>
      <vt:lpstr>Reminders</vt:lpstr>
      <vt:lpstr>Neural Network LMs part 2</vt:lpstr>
      <vt:lpstr>Recap: Neural Networks</vt:lpstr>
      <vt:lpstr>Recap: Feed-Forward NN</vt:lpstr>
      <vt:lpstr>Recap: Language Modeling </vt:lpstr>
      <vt:lpstr>Recap: Curse of dimensionality  AKA sparse statistics </vt:lpstr>
      <vt:lpstr>Recap: Chain rule</vt:lpstr>
      <vt:lpstr>Recap: N-gram LMs</vt:lpstr>
      <vt:lpstr>Probability tables</vt:lpstr>
      <vt:lpstr>Unseen sequences</vt:lpstr>
      <vt:lpstr>Alternate idea</vt:lpstr>
      <vt:lpstr>Similarity of words / contexts</vt:lpstr>
      <vt:lpstr>Neural network with embeddings as input</vt:lpstr>
      <vt:lpstr>A Neural Probabilistic LM</vt:lpstr>
      <vt:lpstr>A Neural Probabilistic LM</vt:lpstr>
      <vt:lpstr>Neural net that learns embeddings</vt:lpstr>
      <vt:lpstr>One-hot vectors</vt:lpstr>
      <vt:lpstr>Forward pass</vt:lpstr>
      <vt:lpstr>Training with backpropagation</vt:lpstr>
      <vt:lpstr>Training data</vt:lpstr>
      <vt:lpstr>Training the Neural LM</vt:lpstr>
      <vt:lpstr>Learned embeddings</vt:lpstr>
      <vt:lpstr>Advantages of NN LMs</vt:lpstr>
      <vt:lpstr>Disadvantage of Feedforward Neural Networks</vt:lpstr>
      <vt:lpstr>Current state of the art neural LMs</vt:lpstr>
      <vt:lpstr>Recurrent Neural Networks</vt:lpstr>
      <vt:lpstr>Recurrent Neural Networks</vt:lpstr>
      <vt:lpstr>Memory</vt:lpstr>
      <vt:lpstr>RNN as a feedforward network</vt:lpstr>
      <vt:lpstr>Forward inference</vt:lpstr>
      <vt:lpstr>Unrolled RNN</vt:lpstr>
      <vt:lpstr>Training RNNs</vt:lpstr>
      <vt:lpstr>Training RNNs</vt:lpstr>
      <vt:lpstr>Backpropagation of errors</vt:lpstr>
      <vt:lpstr>Vanishing/Exploding Gradients</vt:lpstr>
      <vt:lpstr>Recurrent Neural Language Models</vt:lpstr>
      <vt:lpstr>Generation with an RNN LM</vt:lpstr>
      <vt:lpstr>Tag Sequences</vt:lpstr>
      <vt:lpstr>Sequence Classifiers</vt:lpstr>
      <vt:lpstr>Stacked RNNs</vt:lpstr>
      <vt:lpstr>Bidirectional RNNs</vt:lpstr>
      <vt:lpstr>Bidirectional RNNs for sequence classification</vt:lpstr>
      <vt:lpstr>Current state of the art neural LMs</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2102</cp:revision>
  <cp:lastPrinted>2019-11-21T18:40:01Z</cp:lastPrinted>
  <dcterms:created xsi:type="dcterms:W3CDTF">2009-06-12T17:14:38Z</dcterms:created>
  <dcterms:modified xsi:type="dcterms:W3CDTF">2020-02-24T18:00:48Z</dcterms:modified>
</cp:coreProperties>
</file>